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pdf" ContentType="application/pdf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5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7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8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9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0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11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3" r:id="rId1"/>
    <p:sldMasterId id="2147483660" r:id="rId2"/>
    <p:sldMasterId id="2147483687" r:id="rId3"/>
    <p:sldMasterId id="2147483689" r:id="rId4"/>
    <p:sldMasterId id="2147483707" r:id="rId5"/>
    <p:sldMasterId id="2147483732" r:id="rId6"/>
    <p:sldMasterId id="2147483745" r:id="rId7"/>
    <p:sldMasterId id="2147483770" r:id="rId8"/>
    <p:sldMasterId id="2147483783" r:id="rId9"/>
    <p:sldMasterId id="2147483795" r:id="rId10"/>
    <p:sldMasterId id="2147483807" r:id="rId11"/>
    <p:sldMasterId id="2147483819" r:id="rId12"/>
  </p:sldMasterIdLst>
  <p:notesMasterIdLst>
    <p:notesMasterId r:id="rId30"/>
  </p:notesMasterIdLst>
  <p:sldIdLst>
    <p:sldId id="1559" r:id="rId13"/>
    <p:sldId id="1798" r:id="rId14"/>
    <p:sldId id="1809" r:id="rId15"/>
    <p:sldId id="1810" r:id="rId16"/>
    <p:sldId id="1811" r:id="rId17"/>
    <p:sldId id="1813" r:id="rId18"/>
    <p:sldId id="1819" r:id="rId19"/>
    <p:sldId id="1821" r:id="rId20"/>
    <p:sldId id="1818" r:id="rId21"/>
    <p:sldId id="1812" r:id="rId22"/>
    <p:sldId id="1814" r:id="rId23"/>
    <p:sldId id="1815" r:id="rId24"/>
    <p:sldId id="1816" r:id="rId25"/>
    <p:sldId id="1822" r:id="rId26"/>
    <p:sldId id="1823" r:id="rId27"/>
    <p:sldId id="1817" r:id="rId28"/>
    <p:sldId id="1820" r:id="rId29"/>
  </p:sldIdLst>
  <p:sldSz cx="9144000" cy="6858000" type="screen4x3"/>
  <p:notesSz cx="6881813" cy="92964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65"/>
    <a:srgbClr val="F50B5F"/>
    <a:srgbClr val="CED22E"/>
    <a:srgbClr val="8C1475"/>
    <a:srgbClr val="808B15"/>
    <a:srgbClr val="616365"/>
    <a:srgbClr val="64FF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082" autoAdjust="0"/>
    <p:restoredTop sz="94434" autoAdjust="0"/>
  </p:normalViewPr>
  <p:slideViewPr>
    <p:cSldViewPr snapToObjects="1">
      <p:cViewPr>
        <p:scale>
          <a:sx n="66" d="100"/>
          <a:sy n="66" d="100"/>
        </p:scale>
        <p:origin x="-1014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25" d="100"/>
        <a:sy n="125" d="100"/>
      </p:scale>
      <p:origin x="0" y="-32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6.wmf"/><Relationship Id="rId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8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2119" cy="464820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1"/>
            <a:ext cx="2982119" cy="464820"/>
          </a:xfrm>
          <a:prstGeom prst="rect">
            <a:avLst/>
          </a:prstGeom>
        </p:spPr>
        <p:txBody>
          <a:bodyPr vert="horz" lIns="92441" tIns="46221" rIns="92441" bIns="46221" rtlCol="0"/>
          <a:lstStyle>
            <a:lvl1pPr algn="r">
              <a:defRPr sz="1200"/>
            </a:lvl1pPr>
          </a:lstStyle>
          <a:p>
            <a:fld id="{784819F0-ECC6-415A-8440-C5CBFF46ECA4}" type="datetimeFigureOut">
              <a:rPr lang="en-US" smtClean="0"/>
              <a:pPr/>
              <a:t>3/10/2019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8500"/>
            <a:ext cx="4646613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1" tIns="46221" rIns="92441" bIns="4622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1" tIns="46221" rIns="92441" bIns="4622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1" tIns="46221" rIns="92441" bIns="46221" rtlCol="0" anchor="b"/>
          <a:lstStyle>
            <a:lvl1pPr algn="r">
              <a:defRPr sz="1200"/>
            </a:lvl1pPr>
          </a:lstStyle>
          <a:p>
            <a:fld id="{AABFEBB7-FE7A-433B-8544-0A8DA9A355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04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812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44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17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942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362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1800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919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00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0735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707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611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70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130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959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58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3305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EBB7-FE7A-433B-8544-0A8DA9A3553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3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61636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lang="en-US" smtClean="0"/>
              <a:pPr/>
              <a:t>‹#›</a:t>
            </a:fld>
            <a:r>
              <a:rPr lang="en-US" dirty="0" smtClean="0"/>
              <a:t>/35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4075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854075"/>
            <a:ext cx="5111750" cy="52720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16126"/>
            <a:ext cx="3008313" cy="41100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10/22/08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D73BF-4F90-BF4A-B58E-D4B49D89A2FA}" type="slidenum">
              <a:rPr smtClean="0"/>
              <a:pPr/>
              <a:t>‹#›</a:t>
            </a:fld>
            <a:r>
              <a:rPr lang="en-US" dirty="0" smtClean="0"/>
              <a:t>/35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</a:lstStyle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16365"/>
                </a:solidFill>
                <a:latin typeface="Bliss Pro"/>
                <a:cs typeface="Bliss Pr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56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90638" y="3497263"/>
            <a:ext cx="7334250" cy="427037"/>
          </a:xfrm>
        </p:spPr>
        <p:txBody>
          <a:bodyPr>
            <a:spAutoFit/>
          </a:bodyPr>
          <a:lstStyle>
            <a:lvl1pPr marL="0" indent="0" algn="ctr" defTabSz="820738">
              <a:spcBef>
                <a:spcPct val="0"/>
              </a:spcBef>
              <a:buClrTx/>
              <a:buFontTx/>
              <a:buNone/>
              <a:defRPr/>
            </a:lvl1pPr>
          </a:lstStyle>
          <a:p>
            <a:r>
              <a:rPr lang="en-US"/>
              <a:t>MASTER SUBTITLE</a:t>
            </a:r>
          </a:p>
        </p:txBody>
      </p:sp>
      <p:sp>
        <p:nvSpPr>
          <p:cNvPr id="834563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1290638" y="2497138"/>
            <a:ext cx="7334250" cy="838200"/>
          </a:xfrm>
        </p:spPr>
        <p:txBody>
          <a:bodyPr anchor="b"/>
          <a:lstStyle>
            <a:lvl1pPr defTabSz="820738">
              <a:defRPr sz="5500"/>
            </a:lvl1pPr>
          </a:lstStyle>
          <a:p>
            <a:r>
              <a:rPr lang="en-US"/>
              <a:t>Master Title</a:t>
            </a:r>
          </a:p>
        </p:txBody>
      </p:sp>
      <p:sp>
        <p:nvSpPr>
          <p:cNvPr id="834566" name="Line 6"/>
          <p:cNvSpPr>
            <a:spLocks noChangeShapeType="1"/>
          </p:cNvSpPr>
          <p:nvPr/>
        </p:nvSpPr>
        <p:spPr bwMode="auto">
          <a:xfrm>
            <a:off x="1282700" y="3429000"/>
            <a:ext cx="7404100" cy="1588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4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4562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45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456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6713" y="2711450"/>
            <a:ext cx="3457575" cy="3838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46688" y="2711450"/>
            <a:ext cx="3459162" cy="3838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1825" y="1279525"/>
            <a:ext cx="1819275" cy="5270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3" y="1279525"/>
            <a:ext cx="5307012" cy="5270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279525"/>
            <a:ext cx="7278687" cy="10985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636713" y="2711450"/>
            <a:ext cx="7069137" cy="383857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>
                <a:solidFill>
                  <a:srgbClr val="063DE8"/>
                </a:solidFill>
              </a:rPr>
              <a:t>Princess Sumaya Univ.</a:t>
            </a:r>
            <a:br>
              <a:rPr lang="en-US" sz="4800">
                <a:solidFill>
                  <a:srgbClr val="063DE8"/>
                </a:solidFill>
              </a:rPr>
            </a:br>
            <a:r>
              <a:rPr lang="en-US" sz="3200">
                <a:solidFill>
                  <a:srgbClr val="063DE8"/>
                </a:solidFill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8674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9EB38E-6B4B-49E7-A800-8BEE1D82C4C5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30511379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571F68-3676-4F1B-A500-5E2F445370D3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8854374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E48A5F-F29C-4D42-AF08-A0922533F7E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23188514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C98A23-B493-4A34-B005-8ED19D552EA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9895179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B0B03F-EFBC-4F7D-B8D3-85DBADF301D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3441270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C2C822-F72E-4224-8E5A-BA94B44D0E77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5862101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A68392-DAB6-4389-B745-17B4249BCA8C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28627904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A7C72B-8A94-4E2B-B12F-B3195240092B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197071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214FD5-342F-4BA1-8094-BBE4DA6CBD2C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8396531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E3FA56-D1A8-4FEC-809A-3F876DED3147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35680152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425450"/>
            <a:ext cx="7921625" cy="422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D4334C-2C5C-468C-87B8-7F5ACBF49B49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45</a:t>
            </a:r>
          </a:p>
        </p:txBody>
      </p:sp>
    </p:spTree>
    <p:extLst>
      <p:ext uri="{BB962C8B-B14F-4D97-AF65-F5344CB8AC3E}">
        <p14:creationId xmlns:p14="http://schemas.microsoft.com/office/powerpoint/2010/main" val="14075665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>
                <a:solidFill>
                  <a:srgbClr val="063DE8"/>
                </a:solidFill>
              </a:rPr>
              <a:t>Princess Sumaya Univ.</a:t>
            </a:r>
            <a:br>
              <a:rPr lang="en-US" sz="4800">
                <a:solidFill>
                  <a:srgbClr val="063DE8"/>
                </a:solidFill>
              </a:rPr>
            </a:br>
            <a:r>
              <a:rPr lang="en-US" sz="3200">
                <a:solidFill>
                  <a:srgbClr val="063DE8"/>
                </a:solidFill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81581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7841F-F804-466D-AE8E-D736905875F3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42480637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A4A554-9462-4995-85C7-9E7FCE18C24B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6130901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E4DBE-91F8-4CFB-BFDC-0B4DEF053501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2886979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0181B9-9D8F-40B5-A5C0-C64A68D894B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9486887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D58528-27E2-4043-84ED-091F52579EFA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182536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9183B-4AA0-40F9-9B94-9DD2CD588024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1780300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19152C-9AE7-4C62-9628-96E610F8DCDB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761631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11A8A8-1A08-4713-9133-A1FAA8125CCB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0997208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C35F33-87F6-4966-907A-6983F76B9FD6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3373200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0F5212-853A-4F98-AED7-E75DB2E87AB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37960193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425450"/>
            <a:ext cx="7921625" cy="422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1800" y="1089025"/>
            <a:ext cx="8280400" cy="3128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2DF878-2D68-4B48-AE97-FDF3F1B52835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39391040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>
                <a:solidFill>
                  <a:srgbClr val="063DE8"/>
                </a:solidFill>
              </a:rPr>
              <a:t>Princess Sumaya Univ.</a:t>
            </a:r>
            <a:br>
              <a:rPr lang="en-US" sz="4800">
                <a:solidFill>
                  <a:srgbClr val="063DE8"/>
                </a:solidFill>
              </a:rPr>
            </a:br>
            <a:r>
              <a:rPr lang="en-US" sz="3200">
                <a:solidFill>
                  <a:srgbClr val="063DE8"/>
                </a:solidFill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66345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1C5271-C17B-440F-8120-E99CCF308C98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368801375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FB947F-A493-434A-98F2-0D0F6E8598BF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328405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5AB5BF-575F-4ECA-845B-A8B6F3069066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41982494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65365A-9F65-4109-BF10-F60EDA304D34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7197320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261263-804C-40D0-83E4-F8FEF6ABB1A5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5833828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AE43DD-7D97-4F29-9616-280CEC21248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5115635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2DC3F-6867-4932-8553-C7A5D726329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13692700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CE9547-B8A4-44FE-BDA5-0B25B3BEF3B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1342076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9511F4-7C97-43C9-8BD7-331B69240FA8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413524968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292950-C83E-4961-8DE2-620F9826B1A6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23201297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425450"/>
            <a:ext cx="7921625" cy="422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1800" y="1089025"/>
            <a:ext cx="8280400" cy="3128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94EB97-CE91-4381-9EBD-121B6116C146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28</a:t>
            </a:r>
          </a:p>
        </p:txBody>
      </p:sp>
    </p:spTree>
    <p:extLst>
      <p:ext uri="{BB962C8B-B14F-4D97-AF65-F5344CB8AC3E}">
        <p14:creationId xmlns:p14="http://schemas.microsoft.com/office/powerpoint/2010/main" val="110955508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>
                <a:solidFill>
                  <a:srgbClr val="063DE8"/>
                </a:solidFill>
              </a:rPr>
              <a:t>Princess Sumaya Univ.</a:t>
            </a:r>
            <a:br>
              <a:rPr lang="en-US" sz="4800">
                <a:solidFill>
                  <a:srgbClr val="063DE8"/>
                </a:solidFill>
              </a:rPr>
            </a:br>
            <a:r>
              <a:rPr lang="en-US" sz="3200">
                <a:solidFill>
                  <a:srgbClr val="063DE8"/>
                </a:solidFill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349796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6BDD5B-CE8E-48FC-B88E-B26384FE15C8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33431569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5AFCB5-14EA-4ACD-8354-4869038741EC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75576669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2D2B7-D310-4AA3-BAD8-FAF3CA92C94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3867759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04E6B8-7513-4FE6-82E3-F70FAC6C1B31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84822945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21AB30-76D1-4AE0-8771-D0EE31DC4CF9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3751384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29A97A-E929-4E07-B734-396730B7E82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99288528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E0FA49-C052-435B-8B5B-97BC0B35455D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42782686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0748C9-948C-4945-A2E1-209642A136AB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60399624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27BFB8-AE0C-4DA6-AC94-04F5FB71AB60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05208011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B66128-9AF4-46F4-870A-64DF90C7DECA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34714226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sp>
        <p:nvSpPr>
          <p:cNvPr id="3" name="Rectangle 11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Princess Sumaya Univ.</a:t>
            </a:r>
            <a:b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568161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64644-4AEC-4ED8-A797-FF98450AEC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66593769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1ADD7-350A-42C3-ABE1-AC7EB6BA38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6216554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8C7FA-D333-4F11-81A3-4E819BCCA6D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45076920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C262-F520-4231-9477-54697A3E0F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41846492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A8D20-6606-4BE6-8F74-C7E248D278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68262679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7E58-3DFF-4DE7-A60C-626905F51C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423149148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F720F-8913-4C10-AFE0-302B8269361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75982642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05D17-9F80-4F49-92FD-E70CB38235B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40981437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8AD68-D6BE-4F18-9D4E-FDDBFFE712B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61293255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8D3C7-BEA2-4F75-9315-D4F3443285C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93061067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sp>
        <p:nvSpPr>
          <p:cNvPr id="3" name="Rectangle 11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Princess Sumaya Univ.</a:t>
            </a:r>
            <a:b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95932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64644-4AEC-4ED8-A797-FF98450AEC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34354556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1ADD7-350A-42C3-ABE1-AC7EB6BA38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59775470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8C7FA-D333-4F11-81A3-4E819BCCA6D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26090269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C262-F520-4231-9477-54697A3E0F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28406461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A8D20-6606-4BE6-8F74-C7E248D278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44119521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7E58-3DFF-4DE7-A60C-626905F51C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50439003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F720F-8913-4C10-AFE0-302B8269361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72042949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05D17-9F80-4F49-92FD-E70CB38235B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47233625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8AD68-D6BE-4F18-9D4E-FDDBFFE712B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13994364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8D3C7-BEA2-4F75-9315-D4F3443285C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16111943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sp>
        <p:nvSpPr>
          <p:cNvPr id="3" name="Rectangle 11"/>
          <p:cNvSpPr>
            <a:spLocks noChangeArrowheads="1"/>
          </p:cNvSpPr>
          <p:nvPr userDrawn="1"/>
        </p:nvSpPr>
        <p:spPr bwMode="auto">
          <a:xfrm>
            <a:off x="1547813" y="260350"/>
            <a:ext cx="719613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Princess Sumaya Univ.</a:t>
            </a:r>
            <a:br>
              <a:rPr lang="en-US" sz="48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smtClean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Engineering Dept.</a:t>
            </a: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047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24243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70011-C4B2-491C-9001-BF653D9BFF9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42601428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10599-F14E-4C47-A156-8CC383D3CF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73043956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38B9B-0638-4CC1-AE52-488237DE00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81571872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05BC5-C44C-4270-B923-E4CA547C12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6620614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594810-B5AE-4CBF-81E4-92CEDE9B01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424910474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72C4B-B419-4B22-A740-A79CF6FBBE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109093444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615F9-6F54-4475-AD14-21D2678DBA6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48381095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07B08-A9AC-40C7-AC01-2A587C80D45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262634996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F1A56-F0F0-459E-8298-DF8B409BD9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85744848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8625" y="425450"/>
            <a:ext cx="2114550" cy="37925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0" y="425450"/>
            <a:ext cx="6194425" cy="37925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FDDB-F26C-4DF7-95A1-BE98AEBF881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00000"/>
                </a:solidFill>
              </a:rPr>
              <a:t> / 65</a:t>
            </a:r>
          </a:p>
        </p:txBody>
      </p:sp>
    </p:spTree>
    <p:extLst>
      <p:ext uri="{BB962C8B-B14F-4D97-AF65-F5344CB8AC3E}">
        <p14:creationId xmlns:p14="http://schemas.microsoft.com/office/powerpoint/2010/main" val="382278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2.pdf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image" Target="../media/image3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image" Target="../media/image3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80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4272" y="274638"/>
            <a:ext cx="7696200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2920" y="1371600"/>
            <a:ext cx="7941568" cy="4754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Click to edit Master text styles</a:t>
            </a:r>
          </a:p>
          <a:p>
            <a:pPr lvl="1"/>
            <a:r>
              <a:rPr lang="it-IT" dirty="0"/>
              <a:t>Second level</a:t>
            </a:r>
          </a:p>
          <a:p>
            <a:pPr lvl="2"/>
            <a:r>
              <a:rPr lang="it-IT" dirty="0"/>
              <a:t>Third level</a:t>
            </a:r>
          </a:p>
          <a:p>
            <a:pPr lvl="3"/>
            <a:r>
              <a:rPr lang="it-IT" dirty="0"/>
              <a:t>Fourth level</a:t>
            </a:r>
          </a:p>
          <a:p>
            <a:pPr lvl="4"/>
            <a:r>
              <a:rPr lang="it-IT" dirty="0"/>
              <a:t>Fifth level</a:t>
            </a:r>
            <a:endParaRPr lang="en-GB" dirty="0"/>
          </a:p>
        </p:txBody>
      </p:sp>
      <p:pic>
        <p:nvPicPr>
          <p:cNvPr id="7" name="Picture 6" descr="iit logo RGB outline without text.ai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15"/>
              <a:stretch>
                <a:fillRect/>
              </a:stretch>
            </p:blipFill>
          </mc:Choice>
          <mc:Fallback>
            <p:blipFill>
              <a:blip r:embed="rId16"/>
              <a:stretch>
                <a:fillRect/>
              </a:stretch>
            </p:blipFill>
          </mc:Fallback>
        </mc:AlternateContent>
        <p:spPr>
          <a:xfrm>
            <a:off x="180000" y="180000"/>
            <a:ext cx="660400" cy="558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553200"/>
            <a:ext cx="9144000" cy="168275"/>
          </a:xfrm>
          <a:prstGeom prst="rect">
            <a:avLst/>
          </a:prstGeom>
          <a:solidFill>
            <a:srgbClr val="61636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8240" y="6553200"/>
            <a:ext cx="2133600" cy="16827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10/22/08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04592" y="6553200"/>
            <a:ext cx="2895600" cy="16827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AAD73BF-4F90-BF4A-B58E-D4B49D89A2FA}" type="slidenum">
              <a:rPr lang="en-GB" smtClean="0"/>
              <a:pPr/>
              <a:t>‹#›</a:t>
            </a:fld>
            <a:r>
              <a:rPr lang="en-GB" dirty="0" smtClean="0"/>
              <a:t>/35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2" descr="http://pwr.nu.edu.pk/nutec11/images/NU_Logo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8068" y="14270"/>
            <a:ext cx="917687" cy="914400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616365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ln>
            <a:noFill/>
          </a:ln>
          <a:solidFill>
            <a:srgbClr val="616365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ln>
            <a:noFill/>
          </a:ln>
          <a:solidFill>
            <a:srgbClr val="616365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ln>
            <a:noFill/>
          </a:ln>
          <a:solidFill>
            <a:srgbClr val="616365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ln>
            <a:noFill/>
          </a:ln>
          <a:solidFill>
            <a:srgbClr val="616365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ln>
            <a:noFill/>
          </a:ln>
          <a:solidFill>
            <a:srgbClr val="616365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80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80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80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53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36713" y="2711450"/>
            <a:ext cx="7069137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353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22413" y="1279525"/>
            <a:ext cx="7278687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3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3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3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3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5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335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3538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35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353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35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353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35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353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35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3538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35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3353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CC0000"/>
          </a:solidFill>
          <a:latin typeface="Gill Sans MT" pitchFamily="34" charset="0"/>
        </a:defRPr>
      </a:lvl9pPr>
    </p:titleStyle>
    <p:bodyStyle>
      <a:lvl1pPr marL="257175" indent="-257175" algn="l" rtl="0" eaLnBrk="0" fontAlgn="base" hangingPunct="0">
        <a:spcBef>
          <a:spcPct val="7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800">
          <a:solidFill>
            <a:srgbClr val="000099"/>
          </a:solidFill>
          <a:latin typeface="+mn-lt"/>
          <a:ea typeface="+mn-ea"/>
          <a:cs typeface="+mn-cs"/>
        </a:defRPr>
      </a:lvl1pPr>
      <a:lvl2pPr marL="682625" indent="-423863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200">
          <a:solidFill>
            <a:srgbClr val="000099"/>
          </a:solidFill>
          <a:latin typeface="+mn-lt"/>
        </a:defRPr>
      </a:lvl2pPr>
      <a:lvl3pPr marL="977900" indent="-2936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200">
          <a:solidFill>
            <a:srgbClr val="000099"/>
          </a:solidFill>
          <a:latin typeface="+mn-lt"/>
        </a:defRPr>
      </a:lvl3pPr>
      <a:lvl4pPr marL="1262063" indent="-282575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4pPr>
      <a:lvl5pPr marL="1506538" indent="-2428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5pPr>
      <a:lvl6pPr marL="1963738" indent="-2428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6pPr>
      <a:lvl7pPr marL="2420938" indent="-2428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7pPr>
      <a:lvl8pPr marL="2878138" indent="-2428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8pPr>
      <a:lvl9pPr marL="3335338" indent="-242888" algn="l" rtl="0" eaLnBrk="0" fontAlgn="base" hangingPunct="0">
        <a:spcBef>
          <a:spcPct val="15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rgbClr val="000099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76133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endParaRPr lang="en-US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4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pic>
        <p:nvPicPr>
          <p:cNvPr id="2054" name="Picture 8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algn="ctr"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</a:pPr>
            <a:fld id="{6664E3EF-888F-4D4D-83F4-EDE1F416FA5E}" type="slidenum"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</a:pPr>
              <a:t>‹#›</a:t>
            </a:fld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45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322430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76133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endParaRPr lang="en-US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4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pic>
        <p:nvPicPr>
          <p:cNvPr id="18438" name="Picture 8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algn="ctr"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</a:pPr>
            <a:fld id="{2665E3AA-9541-4540-82CE-B0553CEFFBBF}" type="slidenum"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</a:pPr>
              <a:t>‹#›</a:t>
            </a:fld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28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3878592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76133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endParaRPr lang="en-US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4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pic>
        <p:nvPicPr>
          <p:cNvPr id="18438" name="Picture 8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algn="ctr"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</a:pPr>
            <a:fld id="{7EB7F433-9D96-4555-B051-449E2269D230}" type="slidenum"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</a:pPr>
              <a:t>‹#›</a:t>
            </a:fld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28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372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3891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76133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4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C0128"/>
              </a:solidFill>
              <a:latin typeface="Arial" charset="0"/>
              <a:cs typeface="Arial" charset="0"/>
            </a:endParaRPr>
          </a:p>
        </p:txBody>
      </p:sp>
      <p:pic>
        <p:nvPicPr>
          <p:cNvPr id="38918" name="Picture 8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algn="ctr"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</a:pPr>
            <a:fld id="{40E915B7-EBD5-4043-A853-F20DA59A3604}" type="slidenum"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</a:pPr>
              <a:t>‹#›</a:t>
            </a:fld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65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74603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028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pic>
        <p:nvPicPr>
          <p:cNvPr id="1030" name="Picture 8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fld id="{504AAE50-18F1-434D-AA79-A419F36F70C2}" type="slidenum"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  <a:defRPr/>
              </a:pPr>
              <a:t>‹#›</a:t>
            </a:fld>
            <a:r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65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20952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028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pic>
        <p:nvPicPr>
          <p:cNvPr id="1030" name="Picture 8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fld id="{504AAE50-18F1-434D-AA79-A419F36F70C2}" type="slidenum"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  <a:defRPr/>
              </a:pPr>
              <a:t>‹#›</a:t>
            </a:fld>
            <a:r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65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20325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425450"/>
            <a:ext cx="7921625" cy="42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Title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89025"/>
            <a:ext cx="828040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This is our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  <a:p>
            <a:pPr lvl="0"/>
            <a:r>
              <a:rPr lang="en-US" smtClean="0"/>
              <a:t>This is our next 1st Level Bullet</a:t>
            </a:r>
          </a:p>
          <a:p>
            <a:pPr lvl="1"/>
            <a:r>
              <a:rPr lang="en-US" smtClean="0"/>
              <a:t>This is our 2nd level bullet</a:t>
            </a:r>
          </a:p>
          <a:p>
            <a:pPr lvl="2"/>
            <a:r>
              <a:rPr lang="en-US" smtClean="0"/>
              <a:t>This is our 3rd level bullet</a:t>
            </a:r>
          </a:p>
        </p:txBody>
      </p:sp>
      <p:sp>
        <p:nvSpPr>
          <p:cNvPr id="1028" name="Line 5"/>
          <p:cNvSpPr>
            <a:spLocks noChangeShapeType="1"/>
          </p:cNvSpPr>
          <p:nvPr/>
        </p:nvSpPr>
        <p:spPr bwMode="auto">
          <a:xfrm flipV="1">
            <a:off x="971550" y="908050"/>
            <a:ext cx="7920038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lnSpc>
                <a:spcPct val="90000"/>
              </a:lnSpc>
              <a:spcBef>
                <a:spcPct val="50000"/>
              </a:spcBef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US" smtClean="0">
              <a:solidFill>
                <a:srgbClr val="FC0128"/>
              </a:solidFill>
            </a:endParaRPr>
          </a:p>
        </p:txBody>
      </p:sp>
      <p:pic>
        <p:nvPicPr>
          <p:cNvPr id="1030" name="Picture 8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254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308725"/>
            <a:ext cx="2520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08725"/>
            <a:ext cx="3311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4241 - Digital Logic Design</a:t>
            </a: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54950" y="6408738"/>
            <a:ext cx="11985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defTabSz="914400" fontAlgn="base">
              <a:spcAft>
                <a:spcPct val="0"/>
              </a:spcAft>
              <a:defRPr/>
            </a:pPr>
            <a:fld id="{D4D91DE8-608F-4FA2-8381-8657413D7950}" type="slidenum"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Aft>
                  <a:spcPct val="0"/>
                </a:spcAft>
                <a:defRPr/>
              </a:pPr>
              <a:t>‹#›</a:t>
            </a:fld>
            <a:r>
              <a: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65</a:t>
            </a:r>
          </a:p>
        </p:txBody>
      </p:sp>
      <p:sp>
        <p:nvSpPr>
          <p:cNvPr id="176141" name="Text Box 13"/>
          <p:cNvSpPr txBox="1">
            <a:spLocks noChangeArrowheads="1"/>
          </p:cNvSpPr>
          <p:nvPr userDrawn="1"/>
        </p:nvSpPr>
        <p:spPr bwMode="auto">
          <a:xfrm>
            <a:off x="971550" y="188913"/>
            <a:ext cx="7921625" cy="1920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defTabSz="9144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  <a:defRPr/>
            </a:pPr>
            <a:r>
              <a:rPr lang="en-US" sz="1400" i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Princess Sumaya University	   4241 – Digital Logic Design	        Computer Engineering Dept.</a:t>
            </a:r>
          </a:p>
        </p:txBody>
      </p:sp>
    </p:spTree>
    <p:extLst>
      <p:ext uri="{BB962C8B-B14F-4D97-AF65-F5344CB8AC3E}">
        <p14:creationId xmlns:p14="http://schemas.microsoft.com/office/powerpoint/2010/main" val="9515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panose="05000000000000000000" pitchFamily="2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anose="02020603050405020304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panose="020B0604020202020204" pitchFamily="34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oleObject" Target="../embeddings/oleObject4.bin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21.wmf"/><Relationship Id="rId17" Type="http://schemas.openxmlformats.org/officeDocument/2006/relationships/image" Target="../media/image24.gif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2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5.emf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20.wmf"/><Relationship Id="rId4" Type="http://schemas.openxmlformats.org/officeDocument/2006/relationships/image" Target="../media/image9.pn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emf"/><Relationship Id="rId5" Type="http://schemas.openxmlformats.org/officeDocument/2006/relationships/image" Target="../media/image25.emf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9.bin"/><Relationship Id="rId12" Type="http://schemas.openxmlformats.org/officeDocument/2006/relationships/image" Target="../media/image2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21.wmf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oleObject" Target="../embeddings/oleObject16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22.wmf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27.png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5" Type="http://schemas.openxmlformats.org/officeDocument/2006/relationships/image" Target="../media/image11.png"/><Relationship Id="rId10" Type="http://schemas.openxmlformats.org/officeDocument/2006/relationships/image" Target="../media/image21.wmf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26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oleObject" Target="../embeddings/oleObject21.bin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21.wmf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2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2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33129"/>
            <a:ext cx="8013576" cy="56388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 Binary Multiplier</a:t>
            </a:r>
          </a:p>
          <a:p>
            <a:pPr lvl="1">
              <a:lnSpc>
                <a:spcPct val="150000"/>
              </a:lnSpc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6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600" dirty="0" smtClean="0">
                <a:solidFill>
                  <a:srgbClr val="FFFFFF"/>
                </a:solidFill>
                <a:cs typeface="Times New Roman" pitchFamily="18" charset="0"/>
              </a:rPr>
              <a:t>2 bit X 2 bit</a:t>
            </a:r>
          </a:p>
          <a:p>
            <a:pPr lvl="1">
              <a:lnSpc>
                <a:spcPct val="150000"/>
              </a:lnSpc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600" dirty="0" smtClean="0">
                <a:solidFill>
                  <a:srgbClr val="FFFFFF"/>
                </a:solidFill>
                <a:cs typeface="Times New Roman" pitchFamily="18" charset="0"/>
              </a:rPr>
              <a:t> 4 bit X 3 bit</a:t>
            </a: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 Magnitude Comparator</a:t>
            </a:r>
          </a:p>
          <a:p>
            <a:pPr lvl="1">
              <a:lnSpc>
                <a:spcPct val="150000"/>
              </a:lnSpc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6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600" dirty="0" smtClean="0">
                <a:solidFill>
                  <a:srgbClr val="FFFFFF"/>
                </a:solidFill>
                <a:cs typeface="Times New Roman" pitchFamily="18" charset="0"/>
              </a:rPr>
              <a:t>1 bit</a:t>
            </a:r>
          </a:p>
          <a:p>
            <a:pPr lvl="1">
              <a:lnSpc>
                <a:spcPct val="150000"/>
              </a:lnSpc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6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600" dirty="0" smtClean="0">
                <a:solidFill>
                  <a:srgbClr val="FFFFFF"/>
                </a:solidFill>
                <a:cs typeface="Times New Roman" pitchFamily="18" charset="0"/>
              </a:rPr>
              <a:t>2 bit</a:t>
            </a:r>
          </a:p>
          <a:p>
            <a:pPr lvl="1">
              <a:lnSpc>
                <a:spcPct val="150000"/>
              </a:lnSpc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6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600" dirty="0" smtClean="0">
                <a:solidFill>
                  <a:srgbClr val="FFFFFF"/>
                </a:solidFill>
                <a:cs typeface="Times New Roman" pitchFamily="18" charset="0"/>
              </a:rPr>
              <a:t>4 bit</a:t>
            </a: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828800" y="194672"/>
            <a:ext cx="5472122" cy="714372"/>
          </a:xfrm>
        </p:spPr>
        <p:txBody>
          <a:bodyPr>
            <a:normAutofit/>
          </a:bodyPr>
          <a:lstStyle/>
          <a:p>
            <a:r>
              <a:rPr lang="it-IT" sz="3600" dirty="0" smtClean="0">
                <a:solidFill>
                  <a:schemeClr val="bg1"/>
                </a:solidFill>
              </a:rPr>
              <a:t>Outlines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pic>
        <p:nvPicPr>
          <p:cNvPr id="6" name="Picture 2" descr="http://sfsfrancais.pbworks.com/f/1281924522/iStock_000007564428XSmal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3817" y="685800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Binary Multiplier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620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Algo: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Start from LSB 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Each digit (bit) of </a:t>
            </a:r>
            <a:r>
              <a:rPr lang="de-DE" sz="2200" i="1" dirty="0" smtClean="0">
                <a:solidFill>
                  <a:srgbClr val="FFFFFF"/>
                </a:solidFill>
                <a:cs typeface="Times New Roman" pitchFamily="18" charset="0"/>
              </a:rPr>
              <a:t>multiplier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is multiplied with </a:t>
            </a:r>
            <a:r>
              <a:rPr lang="de-DE" sz="2200" i="1" dirty="0" smtClean="0">
                <a:solidFill>
                  <a:srgbClr val="FFFFFF"/>
                </a:solidFill>
                <a:cs typeface="Times New Roman" pitchFamily="18" charset="0"/>
              </a:rPr>
              <a:t>multiplicand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Each such multiplication forms a partial product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Successive partial products are </a:t>
            </a:r>
            <a:r>
              <a:rPr lang="en-US" sz="2200" dirty="0" smtClean="0">
                <a:solidFill>
                  <a:srgbClr val="FFFFFF"/>
                </a:solidFill>
                <a:cs typeface="Times New Roman" pitchFamily="18" charset="0"/>
              </a:rPr>
              <a:t>shifted </a:t>
            </a:r>
            <a:r>
              <a:rPr lang="en-US" sz="2200" dirty="0">
                <a:solidFill>
                  <a:srgbClr val="FFFFFF"/>
                </a:solidFill>
                <a:cs typeface="Times New Roman" pitchFamily="18" charset="0"/>
              </a:rPr>
              <a:t>one position to the </a:t>
            </a:r>
            <a:r>
              <a:rPr lang="en-US" sz="2200" dirty="0" smtClean="0">
                <a:solidFill>
                  <a:srgbClr val="FFFFFF"/>
                </a:solidFill>
                <a:cs typeface="Times New Roman" pitchFamily="18" charset="0"/>
              </a:rPr>
              <a:t>left 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en-US" sz="2200" dirty="0" smtClean="0">
                <a:solidFill>
                  <a:srgbClr val="FFFFFF"/>
                </a:solidFill>
                <a:cs typeface="Times New Roman" pitchFamily="18" charset="0"/>
              </a:rPr>
              <a:t>The </a:t>
            </a:r>
            <a:r>
              <a:rPr lang="en-US" sz="2200" dirty="0">
                <a:solidFill>
                  <a:srgbClr val="FFFFFF"/>
                </a:solidFill>
                <a:cs typeface="Times New Roman" pitchFamily="18" charset="0"/>
              </a:rPr>
              <a:t>final product is </a:t>
            </a:r>
            <a:r>
              <a:rPr lang="en-US" sz="2200" dirty="0" smtClean="0">
                <a:solidFill>
                  <a:srgbClr val="FFFFFF"/>
                </a:solidFill>
                <a:cs typeface="Times New Roman" pitchFamily="18" charset="0"/>
              </a:rPr>
              <a:t>obtained from </a:t>
            </a:r>
            <a:r>
              <a:rPr lang="en-US" sz="2200" dirty="0">
                <a:solidFill>
                  <a:srgbClr val="FFFFFF"/>
                </a:solidFill>
                <a:cs typeface="Times New Roman" pitchFamily="18" charset="0"/>
              </a:rPr>
              <a:t>the sum of the partial </a:t>
            </a:r>
            <a:r>
              <a:rPr lang="en-US" sz="2200" dirty="0" smtClean="0">
                <a:solidFill>
                  <a:srgbClr val="FFFFFF"/>
                </a:solidFill>
                <a:cs typeface="Times New Roman" pitchFamily="18" charset="0"/>
              </a:rPr>
              <a:t>products</a:t>
            </a: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3810000"/>
            <a:ext cx="3928427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96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2 bit X 2 bit Multiplier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AACFLOY0.jpg" descr="AACFLOY0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3"/>
          <a:stretch/>
        </p:blipFill>
        <p:spPr bwMode="auto">
          <a:xfrm>
            <a:off x="856317" y="927279"/>
            <a:ext cx="8135283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465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4 bit X 3 bit Multiplier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AACFLOZ0.jpg" descr="AACFLOZ0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6"/>
          <a:stretch/>
        </p:blipFill>
        <p:spPr bwMode="auto">
          <a:xfrm>
            <a:off x="2568576" y="803988"/>
            <a:ext cx="5023757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90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533400"/>
            <a:ext cx="8013576" cy="15240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Basics: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How many I/ps (at minimum)?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How many possible O/ps?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953000" y="3954462"/>
            <a:ext cx="3886200" cy="2370138"/>
            <a:chOff x="3086100" y="4267200"/>
            <a:chExt cx="3886200" cy="2370138"/>
          </a:xfrm>
        </p:grpSpPr>
        <p:sp>
          <p:nvSpPr>
            <p:cNvPr id="2" name="Rectangle 1"/>
            <p:cNvSpPr/>
            <p:nvPr/>
          </p:nvSpPr>
          <p:spPr>
            <a:xfrm>
              <a:off x="3086100" y="4267200"/>
              <a:ext cx="3886200" cy="2362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AutoShape 5"/>
            <p:cNvSpPr>
              <a:spLocks noChangeArrowheads="1"/>
            </p:cNvSpPr>
            <p:nvPr/>
          </p:nvSpPr>
          <p:spPr bwMode="auto">
            <a:xfrm>
              <a:off x="3598863" y="5227638"/>
              <a:ext cx="3060700" cy="72072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28575" algn="ctr">
              <a:solidFill>
                <a:srgbClr val="0099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lvl1pPr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0" fontAlgn="base" hangingPunct="0">
                <a:spcAft>
                  <a:spcPct val="0"/>
                </a:spcAft>
                <a:buClr>
                  <a:srgbClr val="FFFFFF"/>
                </a:buClr>
              </a:pPr>
              <a:r>
                <a:rPr lang="en-US" sz="2400" b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Magnitude Comparator</a:t>
              </a:r>
            </a:p>
          </p:txBody>
        </p:sp>
        <p:sp>
          <p:nvSpPr>
            <p:cNvPr id="53" name="Line 6"/>
            <p:cNvSpPr>
              <a:spLocks noChangeShapeType="1"/>
            </p:cNvSpPr>
            <p:nvPr/>
          </p:nvSpPr>
          <p:spPr bwMode="auto">
            <a:xfrm>
              <a:off x="3959225" y="4868863"/>
              <a:ext cx="1588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7"/>
            <p:cNvSpPr>
              <a:spLocks noChangeShapeType="1"/>
            </p:cNvSpPr>
            <p:nvPr/>
          </p:nvSpPr>
          <p:spPr bwMode="auto">
            <a:xfrm>
              <a:off x="4252913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Line 8"/>
            <p:cNvSpPr>
              <a:spLocks noChangeShapeType="1"/>
            </p:cNvSpPr>
            <p:nvPr/>
          </p:nvSpPr>
          <p:spPr bwMode="auto">
            <a:xfrm>
              <a:off x="4522788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Line 9"/>
            <p:cNvSpPr>
              <a:spLocks noChangeShapeType="1"/>
            </p:cNvSpPr>
            <p:nvPr/>
          </p:nvSpPr>
          <p:spPr bwMode="auto">
            <a:xfrm>
              <a:off x="4819650" y="4868863"/>
              <a:ext cx="1588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Line 10"/>
            <p:cNvSpPr>
              <a:spLocks noChangeShapeType="1"/>
            </p:cNvSpPr>
            <p:nvPr/>
          </p:nvSpPr>
          <p:spPr bwMode="auto">
            <a:xfrm>
              <a:off x="6126163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11"/>
            <p:cNvSpPr>
              <a:spLocks noChangeShapeType="1"/>
            </p:cNvSpPr>
            <p:nvPr/>
          </p:nvSpPr>
          <p:spPr bwMode="auto">
            <a:xfrm>
              <a:off x="5214938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Line 12"/>
            <p:cNvSpPr>
              <a:spLocks noChangeShapeType="1"/>
            </p:cNvSpPr>
            <p:nvPr/>
          </p:nvSpPr>
          <p:spPr bwMode="auto">
            <a:xfrm>
              <a:off x="5526088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Line 13"/>
            <p:cNvSpPr>
              <a:spLocks noChangeShapeType="1"/>
            </p:cNvSpPr>
            <p:nvPr/>
          </p:nvSpPr>
          <p:spPr bwMode="auto">
            <a:xfrm>
              <a:off x="5827713" y="4868863"/>
              <a:ext cx="1587" cy="360362"/>
            </a:xfrm>
            <a:prstGeom prst="line">
              <a:avLst/>
            </a:prstGeom>
            <a:noFill/>
            <a:ln w="28575">
              <a:solidFill>
                <a:srgbClr val="063DE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14"/>
            <p:cNvSpPr>
              <a:spLocks noChangeShapeType="1"/>
            </p:cNvSpPr>
            <p:nvPr/>
          </p:nvSpPr>
          <p:spPr bwMode="auto">
            <a:xfrm>
              <a:off x="4318000" y="5948363"/>
              <a:ext cx="1588" cy="360362"/>
            </a:xfrm>
            <a:prstGeom prst="line">
              <a:avLst/>
            </a:prstGeom>
            <a:noFill/>
            <a:ln w="28575">
              <a:solidFill>
                <a:srgbClr val="FC012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>
              <a:off x="5116513" y="5948363"/>
              <a:ext cx="1587" cy="360362"/>
            </a:xfrm>
            <a:prstGeom prst="line">
              <a:avLst/>
            </a:prstGeom>
            <a:noFill/>
            <a:ln w="28575">
              <a:solidFill>
                <a:srgbClr val="FC012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Line 17"/>
            <p:cNvSpPr>
              <a:spLocks noChangeShapeType="1"/>
            </p:cNvSpPr>
            <p:nvPr/>
          </p:nvSpPr>
          <p:spPr bwMode="auto">
            <a:xfrm>
              <a:off x="5937250" y="5948363"/>
              <a:ext cx="1588" cy="360362"/>
            </a:xfrm>
            <a:prstGeom prst="line">
              <a:avLst/>
            </a:prstGeom>
            <a:noFill/>
            <a:ln w="28575">
              <a:solidFill>
                <a:srgbClr val="FC0128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 Box 20"/>
            <p:cNvSpPr txBox="1">
              <a:spLocks noChangeArrowheads="1"/>
            </p:cNvSpPr>
            <p:nvPr/>
          </p:nvSpPr>
          <p:spPr bwMode="auto">
            <a:xfrm>
              <a:off x="3778250" y="4359275"/>
              <a:ext cx="2613025" cy="32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l" defTabSz="914400" eaLnBrk="0" fontAlgn="base" hangingPunct="0">
                <a:spcAft>
                  <a:spcPct val="0"/>
                </a:spcAft>
                <a:buClr>
                  <a:srgbClr val="FFFFFF"/>
                </a:buClr>
              </a:pP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  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sz="2400" b="1" i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65" name="Text Box 21"/>
            <p:cNvSpPr txBox="1">
              <a:spLocks noChangeArrowheads="1"/>
            </p:cNvSpPr>
            <p:nvPr/>
          </p:nvSpPr>
          <p:spPr bwMode="auto">
            <a:xfrm>
              <a:off x="3778250" y="6308725"/>
              <a:ext cx="2700338" cy="32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lnSpc>
                  <a:spcPct val="90000"/>
                </a:lnSpc>
                <a:spcBef>
                  <a:spcPct val="50000"/>
                </a:spcBef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>
                  <a:schemeClr val="bg1"/>
                </a:buCl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0" fontAlgn="base" hangingPunct="0">
                <a:spcAft>
                  <a:spcPct val="0"/>
                </a:spcAft>
                <a:buClr>
                  <a:srgbClr val="FFFFFF"/>
                </a:buClr>
              </a:pPr>
              <a:r>
                <a:rPr lang="en-US" sz="2400" b="1" i="1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A&lt;B   A=B   A&gt;B</a:t>
              </a:r>
            </a:p>
          </p:txBody>
        </p:sp>
      </p:grpSp>
      <p:sp>
        <p:nvSpPr>
          <p:cNvPr id="66" name="Rounded Rectangle 65"/>
          <p:cNvSpPr/>
          <p:nvPr/>
        </p:nvSpPr>
        <p:spPr>
          <a:xfrm>
            <a:off x="238458" y="4037465"/>
            <a:ext cx="2428541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8065"/>
                </a:solidFill>
              </a:rPr>
              <a:t>If A=B, F</a:t>
            </a:r>
            <a:r>
              <a:rPr lang="en-US" sz="2800" baseline="-25000" dirty="0" smtClean="0">
                <a:solidFill>
                  <a:srgbClr val="008065"/>
                </a:solidFill>
              </a:rPr>
              <a:t>1</a:t>
            </a:r>
            <a:r>
              <a:rPr lang="en-US" sz="2800" dirty="0" smtClean="0">
                <a:solidFill>
                  <a:srgbClr val="008065"/>
                </a:solidFill>
              </a:rPr>
              <a:t> = 1</a:t>
            </a:r>
            <a:endParaRPr lang="en-US" sz="2800" baseline="-25000" dirty="0">
              <a:solidFill>
                <a:srgbClr val="008065"/>
              </a:solidFill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238459" y="4724400"/>
            <a:ext cx="4390691" cy="16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8065"/>
                </a:solidFill>
              </a:rPr>
              <a:t>The symbols </a:t>
            </a:r>
            <a:r>
              <a:rPr lang="en-US" sz="2400" dirty="0" smtClean="0">
                <a:solidFill>
                  <a:srgbClr val="008065"/>
                </a:solidFill>
              </a:rPr>
              <a:t>A&gt;B and A&lt;B </a:t>
            </a:r>
            <a:r>
              <a:rPr lang="en-US" sz="2400" dirty="0">
                <a:solidFill>
                  <a:srgbClr val="008065"/>
                </a:solidFill>
              </a:rPr>
              <a:t>are </a:t>
            </a:r>
            <a:r>
              <a:rPr lang="en-US" sz="2400" dirty="0" smtClean="0">
                <a:solidFill>
                  <a:srgbClr val="008065"/>
                </a:solidFill>
              </a:rPr>
              <a:t>binary O/p variables </a:t>
            </a:r>
            <a:r>
              <a:rPr lang="en-US" sz="2400" dirty="0">
                <a:solidFill>
                  <a:srgbClr val="008065"/>
                </a:solidFill>
              </a:rPr>
              <a:t>that are equal to </a:t>
            </a:r>
            <a:r>
              <a:rPr lang="en-US" sz="2400" dirty="0" smtClean="0">
                <a:solidFill>
                  <a:srgbClr val="008065"/>
                </a:solidFill>
              </a:rPr>
              <a:t>1 when A&gt;B and A&lt;B respectively</a:t>
            </a:r>
            <a:endParaRPr lang="en-US" sz="2400" baseline="-25000" dirty="0">
              <a:solidFill>
                <a:srgbClr val="008065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0114" y="2088501"/>
            <a:ext cx="57054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30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19199" y="1295400"/>
            <a:ext cx="3505201" cy="2209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 (I/p: 1 bit)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609600"/>
            <a:ext cx="8013576" cy="8382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Classical Design Approach (Truth Table):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</a:t>
            </a: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1643559" y="4940121"/>
            <a:ext cx="6217920" cy="1828800"/>
            <a:chOff x="1114878" y="2819400"/>
            <a:chExt cx="7772400" cy="2286000"/>
          </a:xfrm>
        </p:grpSpPr>
        <p:grpSp>
          <p:nvGrpSpPr>
            <p:cNvPr id="3" name="Group 2"/>
            <p:cNvGrpSpPr/>
            <p:nvPr/>
          </p:nvGrpSpPr>
          <p:grpSpPr>
            <a:xfrm>
              <a:off x="1114878" y="2819400"/>
              <a:ext cx="7772400" cy="2286000"/>
              <a:chOff x="1114878" y="2819400"/>
              <a:chExt cx="7772400" cy="2286000"/>
            </a:xfrm>
          </p:grpSpPr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834" t="10000" r="16271" b="50000"/>
              <a:stretch/>
            </p:blipFill>
            <p:spPr bwMode="auto">
              <a:xfrm>
                <a:off x="1114878" y="2819400"/>
                <a:ext cx="7772400" cy="228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1987550" y="2819400"/>
                <a:ext cx="374650" cy="49244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 smtClean="0"/>
                  <a:t>1</a:t>
                </a:r>
                <a:endParaRPr lang="en-US" sz="2600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1981200" y="3756613"/>
              <a:ext cx="374650" cy="49244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600" dirty="0" smtClean="0"/>
                <a:t>1</a:t>
              </a:r>
              <a:endParaRPr lang="en-US" sz="2600" dirty="0"/>
            </a:p>
          </p:txBody>
        </p:sp>
      </p:grpSp>
      <p:graphicFrame>
        <p:nvGraphicFramePr>
          <p:cNvPr id="10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787115"/>
              </p:ext>
            </p:extLst>
          </p:nvPr>
        </p:nvGraphicFramePr>
        <p:xfrm>
          <a:off x="1453367" y="1371600"/>
          <a:ext cx="3124199" cy="1981201"/>
        </p:xfrm>
        <a:graphic>
          <a:graphicData uri="http://schemas.openxmlformats.org/drawingml/2006/table">
            <a:tbl>
              <a:tblPr/>
              <a:tblGrid>
                <a:gridCol w="497118"/>
                <a:gridCol w="497117"/>
                <a:gridCol w="709988"/>
                <a:gridCol w="709988"/>
                <a:gridCol w="709988"/>
              </a:tblGrid>
              <a:tr h="396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1919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1919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A=B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1919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A&gt;B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1919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A&lt;B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19191"/>
                    </a:solidFill>
                  </a:tcPr>
                </a:tc>
              </a:tr>
              <a:tr h="39528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"/>
                          <a:cs typeface="Times New Roman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rgbClr val="CC3300"/>
                        </a:buClr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Curved Left Arrow 7"/>
          <p:cNvSpPr/>
          <p:nvPr/>
        </p:nvSpPr>
        <p:spPr>
          <a:xfrm>
            <a:off x="2711956" y="3423503"/>
            <a:ext cx="519686" cy="767497"/>
          </a:xfrm>
          <a:prstGeom prst="curvedLef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26574" t="48652" r="52928" b="45098"/>
          <a:stretch/>
        </p:blipFill>
        <p:spPr>
          <a:xfrm>
            <a:off x="266700" y="3855720"/>
            <a:ext cx="2400300" cy="411480"/>
          </a:xfrm>
          <a:prstGeom prst="rect">
            <a:avLst/>
          </a:prstGeom>
        </p:spPr>
      </p:pic>
      <p:sp>
        <p:nvSpPr>
          <p:cNvPr id="12" name="Down Arrow 11"/>
          <p:cNvSpPr/>
          <p:nvPr/>
        </p:nvSpPr>
        <p:spPr>
          <a:xfrm>
            <a:off x="3276598" y="3543299"/>
            <a:ext cx="533400" cy="900161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rved Right Arrow 12"/>
          <p:cNvSpPr/>
          <p:nvPr/>
        </p:nvSpPr>
        <p:spPr>
          <a:xfrm>
            <a:off x="3854954" y="3423502"/>
            <a:ext cx="533400" cy="767497"/>
          </a:xfrm>
          <a:prstGeom prst="curved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26574" t="48959" r="61712" b="44792"/>
          <a:stretch/>
        </p:blipFill>
        <p:spPr>
          <a:xfrm>
            <a:off x="2908297" y="4443461"/>
            <a:ext cx="1371600" cy="4114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/>
          <a:srcRect l="27159" t="48958" r="61713" b="44791"/>
          <a:stretch/>
        </p:blipFill>
        <p:spPr>
          <a:xfrm>
            <a:off x="4433310" y="3880940"/>
            <a:ext cx="1303020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build="p"/>
      <p:bldP spid="8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 (I/p: 1 bit)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9698" name="Picture 2" descr="comparator-magnitude-1-bit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r="8000"/>
          <a:stretch/>
        </p:blipFill>
        <p:spPr bwMode="auto">
          <a:xfrm>
            <a:off x="1676400" y="914400"/>
            <a:ext cx="6739847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6574" t="48652" r="52928" b="45098"/>
          <a:stretch/>
        </p:blipFill>
        <p:spPr>
          <a:xfrm>
            <a:off x="5939638" y="3931920"/>
            <a:ext cx="2400300" cy="411480"/>
          </a:xfrm>
          <a:prstGeom prst="rect">
            <a:avLst/>
          </a:prstGeom>
          <a:ln w="38100">
            <a:solidFill>
              <a:srgbClr val="008065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6574" t="48959" r="61712" b="44792"/>
          <a:stretch/>
        </p:blipFill>
        <p:spPr>
          <a:xfrm>
            <a:off x="6985000" y="1909990"/>
            <a:ext cx="1371600" cy="411480"/>
          </a:xfrm>
          <a:prstGeom prst="rect">
            <a:avLst/>
          </a:prstGeom>
          <a:ln w="38100">
            <a:solidFill>
              <a:srgbClr val="008065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27159" t="48958" r="61713" b="44791"/>
          <a:stretch/>
        </p:blipFill>
        <p:spPr>
          <a:xfrm>
            <a:off x="7048500" y="5727700"/>
            <a:ext cx="1303020" cy="411480"/>
          </a:xfrm>
          <a:prstGeom prst="rect">
            <a:avLst/>
          </a:prstGeom>
          <a:ln w="38100">
            <a:solidFill>
              <a:srgbClr val="008065"/>
            </a:solidFill>
          </a:ln>
        </p:spPr>
      </p:pic>
    </p:spTree>
    <p:extLst>
      <p:ext uri="{BB962C8B-B14F-4D97-AF65-F5344CB8AC3E}">
        <p14:creationId xmlns:p14="http://schemas.microsoft.com/office/powerpoint/2010/main" val="275627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 (I/p: 2 bit)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746" name="Picture 2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689" y="990600"/>
            <a:ext cx="6537959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79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>
                <a:solidFill>
                  <a:srgbClr val="FFFFFF"/>
                </a:solidFill>
                <a:cs typeface="Times New Roman" pitchFamily="18" charset="0"/>
              </a:rPr>
              <a:t>Magnitude Comparator (I/p: </a:t>
            </a:r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4 </a:t>
            </a:r>
            <a:r>
              <a:rPr lang="de-DE" sz="4000" dirty="0">
                <a:solidFill>
                  <a:srgbClr val="FFFFFF"/>
                </a:solidFill>
                <a:cs typeface="Times New Roman" pitchFamily="18" charset="0"/>
              </a:rPr>
              <a:t>bit)</a:t>
            </a: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4" t="10000" r="16271" b="50000"/>
          <a:stretch/>
        </p:blipFill>
        <p:spPr bwMode="auto">
          <a:xfrm>
            <a:off x="1114878" y="2819400"/>
            <a:ext cx="7772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620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Classical Design Approach (Truth Table):</a:t>
            </a:r>
            <a:endParaRPr lang="de-DE" sz="3000" dirty="0">
              <a:solidFill>
                <a:srgbClr val="FFFFFF"/>
              </a:solidFill>
              <a:cs typeface="Times New Roman" pitchFamily="18" charset="0"/>
            </a:endParaRP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A: 0000 – 1111 (16 combinations)- 2</a:t>
            </a:r>
            <a:r>
              <a:rPr lang="de-DE" sz="2200" baseline="30000" dirty="0" smtClean="0">
                <a:solidFill>
                  <a:srgbClr val="FFFFFF"/>
                </a:solidFill>
                <a:cs typeface="Times New Roman" pitchFamily="18" charset="0"/>
              </a:rPr>
              <a:t>n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B: </a:t>
            </a: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0000 – 1111 (16 combinations)- 2</a:t>
            </a:r>
            <a:r>
              <a:rPr lang="de-DE" sz="2200" baseline="30000" dirty="0">
                <a:solidFill>
                  <a:srgbClr val="FFFFFF"/>
                </a:solidFill>
                <a:cs typeface="Times New Roman" pitchFamily="18" charset="0"/>
              </a:rPr>
              <a:t>n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A B: 16 x 16 entries in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T/Table (2</a:t>
            </a:r>
            <a:r>
              <a:rPr lang="de-DE" sz="2200" baseline="30000" dirty="0" smtClean="0">
                <a:solidFill>
                  <a:srgbClr val="FFFFFF"/>
                </a:solidFill>
                <a:cs typeface="Times New Roman" pitchFamily="18" charset="0"/>
              </a:rPr>
              <a:t>2n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)</a:t>
            </a:r>
            <a:endParaRPr lang="de-DE" sz="22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5" t="76000" r="51642" b="12000"/>
          <a:stretch/>
        </p:blipFill>
        <p:spPr bwMode="auto">
          <a:xfrm rot="19426351">
            <a:off x="3324677" y="5528522"/>
            <a:ext cx="3352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50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620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Alternate Approach: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 Write expression for three cases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Consider two 4-bit numbers</a:t>
            </a:r>
          </a:p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For A=B:</a:t>
            </a:r>
            <a:endParaRPr lang="de-DE" sz="3000" dirty="0">
              <a:solidFill>
                <a:srgbClr val="FFFFFF"/>
              </a:solidFill>
              <a:cs typeface="Times New Roman" pitchFamily="18" charset="0"/>
            </a:endParaRPr>
          </a:p>
          <a:p>
            <a:pPr marL="457200" lvl="1" indent="0" algn="just">
              <a:spcBef>
                <a:spcPts val="200"/>
              </a:spcBef>
              <a:buNone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4" t="10000" r="16271" b="50000"/>
          <a:stretch/>
        </p:blipFill>
        <p:spPr bwMode="auto">
          <a:xfrm>
            <a:off x="5961138" y="699379"/>
            <a:ext cx="310896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1487" y="2057400"/>
            <a:ext cx="3226313" cy="100584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905000" y="2848428"/>
            <a:ext cx="16764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8065"/>
                </a:solidFill>
              </a:rPr>
              <a:t>A</a:t>
            </a:r>
            <a:r>
              <a:rPr lang="en-US" sz="2800" baseline="-25000" dirty="0">
                <a:solidFill>
                  <a:srgbClr val="008065"/>
                </a:solidFill>
              </a:rPr>
              <a:t>3</a:t>
            </a:r>
            <a:r>
              <a:rPr lang="en-US" sz="2800" dirty="0" smtClean="0">
                <a:solidFill>
                  <a:srgbClr val="008065"/>
                </a:solidFill>
              </a:rPr>
              <a:t> = B</a:t>
            </a:r>
            <a:r>
              <a:rPr lang="en-US" sz="2800" baseline="-25000" dirty="0" smtClean="0">
                <a:solidFill>
                  <a:srgbClr val="008065"/>
                </a:solidFill>
              </a:rPr>
              <a:t>3</a:t>
            </a:r>
            <a:endParaRPr lang="en-US" sz="2800" baseline="-25000" dirty="0">
              <a:solidFill>
                <a:srgbClr val="008065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905000" y="3490686"/>
            <a:ext cx="16764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8065"/>
                </a:solidFill>
              </a:rPr>
              <a:t>A</a:t>
            </a:r>
            <a:r>
              <a:rPr lang="en-US" sz="2800" baseline="-25000" dirty="0" smtClean="0">
                <a:solidFill>
                  <a:srgbClr val="008065"/>
                </a:solidFill>
              </a:rPr>
              <a:t>2</a:t>
            </a:r>
            <a:r>
              <a:rPr lang="en-US" sz="2800" dirty="0" smtClean="0">
                <a:solidFill>
                  <a:srgbClr val="008065"/>
                </a:solidFill>
              </a:rPr>
              <a:t> = B</a:t>
            </a:r>
            <a:r>
              <a:rPr lang="en-US" sz="2800" baseline="-25000" dirty="0" smtClean="0">
                <a:solidFill>
                  <a:srgbClr val="008065"/>
                </a:solidFill>
              </a:rPr>
              <a:t>2</a:t>
            </a:r>
            <a:endParaRPr lang="en-US" sz="2800" baseline="-25000" dirty="0">
              <a:solidFill>
                <a:srgbClr val="008065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05000" y="4129314"/>
            <a:ext cx="16764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8065"/>
                </a:solidFill>
              </a:rPr>
              <a:t>A</a:t>
            </a:r>
            <a:r>
              <a:rPr lang="en-US" sz="2800" baseline="-25000" dirty="0" smtClean="0">
                <a:solidFill>
                  <a:srgbClr val="008065"/>
                </a:solidFill>
              </a:rPr>
              <a:t>1</a:t>
            </a:r>
            <a:r>
              <a:rPr lang="en-US" sz="2800" dirty="0" smtClean="0">
                <a:solidFill>
                  <a:srgbClr val="008065"/>
                </a:solidFill>
              </a:rPr>
              <a:t> = B</a:t>
            </a:r>
            <a:r>
              <a:rPr lang="en-US" sz="2800" baseline="-25000" dirty="0" smtClean="0">
                <a:solidFill>
                  <a:srgbClr val="008065"/>
                </a:solidFill>
              </a:rPr>
              <a:t>1</a:t>
            </a:r>
            <a:endParaRPr lang="en-US" sz="2800" baseline="-25000" dirty="0">
              <a:solidFill>
                <a:srgbClr val="008065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905000" y="4771572"/>
            <a:ext cx="1676400" cy="609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8065"/>
                </a:solidFill>
              </a:rPr>
              <a:t>A</a:t>
            </a:r>
            <a:r>
              <a:rPr lang="en-US" sz="2800" baseline="-25000" dirty="0" smtClean="0">
                <a:solidFill>
                  <a:srgbClr val="008065"/>
                </a:solidFill>
              </a:rPr>
              <a:t>0</a:t>
            </a:r>
            <a:r>
              <a:rPr lang="en-US" sz="2800" dirty="0" smtClean="0">
                <a:solidFill>
                  <a:srgbClr val="008065"/>
                </a:solidFill>
              </a:rPr>
              <a:t> = B</a:t>
            </a:r>
            <a:r>
              <a:rPr lang="en-US" sz="2800" baseline="-25000" dirty="0" smtClean="0">
                <a:solidFill>
                  <a:srgbClr val="008065"/>
                </a:solidFill>
              </a:rPr>
              <a:t>0</a:t>
            </a:r>
            <a:endParaRPr lang="en-US" sz="2800" baseline="-25000" dirty="0">
              <a:solidFill>
                <a:srgbClr val="008065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93100">
            <a:off x="4034632" y="3900713"/>
            <a:ext cx="4807844" cy="457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3074" y="5486400"/>
            <a:ext cx="6505126" cy="457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6048828"/>
            <a:ext cx="8229600" cy="47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13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620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For A=B:</a:t>
            </a:r>
            <a:endParaRPr lang="de-DE" sz="3000" dirty="0">
              <a:solidFill>
                <a:srgbClr val="FFFFFF"/>
              </a:solidFill>
              <a:cs typeface="Times New Roman" pitchFamily="18" charset="0"/>
            </a:endParaRPr>
          </a:p>
          <a:p>
            <a:pPr marL="457200" lvl="1" indent="0" algn="just">
              <a:spcBef>
                <a:spcPts val="200"/>
              </a:spcBef>
              <a:buNone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4" t="10000" r="16271" b="50000"/>
          <a:stretch/>
        </p:blipFill>
        <p:spPr bwMode="auto">
          <a:xfrm>
            <a:off x="5961138" y="533400"/>
            <a:ext cx="310896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2461" y="1554643"/>
            <a:ext cx="3226313" cy="10058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1805" y="2628900"/>
            <a:ext cx="6505126" cy="457200"/>
          </a:xfrm>
          <a:prstGeom prst="rect">
            <a:avLst/>
          </a:prstGeom>
        </p:spPr>
      </p:pic>
      <p:graphicFrame>
        <p:nvGraphicFramePr>
          <p:cNvPr id="14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174788"/>
              </p:ext>
            </p:extLst>
          </p:nvPr>
        </p:nvGraphicFramePr>
        <p:xfrm>
          <a:off x="1120775" y="3276600"/>
          <a:ext cx="24542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0" name="Equation" r:id="rId7" imgW="1091726" imgH="241195" progId="Equation.3">
                  <p:embed/>
                </p:oleObj>
              </mc:Choice>
              <mc:Fallback>
                <p:oleObj name="Equation" r:id="rId7" imgW="1091726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3276600"/>
                        <a:ext cx="245427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2244667"/>
              </p:ext>
            </p:extLst>
          </p:nvPr>
        </p:nvGraphicFramePr>
        <p:xfrm>
          <a:off x="1120775" y="3816350"/>
          <a:ext cx="2511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1" name="Equation" r:id="rId9" imgW="1117600" imgH="228600" progId="Equation.3">
                  <p:embed/>
                </p:oleObj>
              </mc:Choice>
              <mc:Fallback>
                <p:oleObj name="Equation" r:id="rId9" imgW="1117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3816350"/>
                        <a:ext cx="2511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2528070"/>
              </p:ext>
            </p:extLst>
          </p:nvPr>
        </p:nvGraphicFramePr>
        <p:xfrm>
          <a:off x="1120775" y="4356100"/>
          <a:ext cx="23399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2" name="Equation" r:id="rId11" imgW="1040948" imgH="228501" progId="Equation.3">
                  <p:embed/>
                </p:oleObj>
              </mc:Choice>
              <mc:Fallback>
                <p:oleObj name="Equation" r:id="rId11" imgW="1040948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4356100"/>
                        <a:ext cx="233997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9489027"/>
              </p:ext>
            </p:extLst>
          </p:nvPr>
        </p:nvGraphicFramePr>
        <p:xfrm>
          <a:off x="1120775" y="4895850"/>
          <a:ext cx="25114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3" name="Equation" r:id="rId13" imgW="1117600" imgH="241300" progId="Equation.3">
                  <p:embed/>
                </p:oleObj>
              </mc:Choice>
              <mc:Fallback>
                <p:oleObj name="Equation" r:id="rId13" imgW="11176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4895850"/>
                        <a:ext cx="251142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248525"/>
              </p:ext>
            </p:extLst>
          </p:nvPr>
        </p:nvGraphicFramePr>
        <p:xfrm>
          <a:off x="1120775" y="5437188"/>
          <a:ext cx="2765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4" name="Equation" r:id="rId15" imgW="1231366" imgH="228501" progId="Equation.3">
                  <p:embed/>
                </p:oleObj>
              </mc:Choice>
              <mc:Fallback>
                <p:oleObj name="Equation" r:id="rId15" imgW="1231366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5437188"/>
                        <a:ext cx="2765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Picture 2" descr="comparator-equality.gif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669" y="3173652"/>
            <a:ext cx="3554700" cy="34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7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7620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For A=B:</a:t>
            </a:r>
            <a:endParaRPr lang="de-DE" sz="3000" dirty="0">
              <a:solidFill>
                <a:srgbClr val="FFFFFF"/>
              </a:solidFill>
              <a:cs typeface="Times New Roman" pitchFamily="18" charset="0"/>
            </a:endParaRPr>
          </a:p>
          <a:p>
            <a:pPr marL="457200" lvl="1" indent="0" algn="just">
              <a:spcBef>
                <a:spcPts val="200"/>
              </a:spcBef>
              <a:buNone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graphicFrame>
        <p:nvGraphicFramePr>
          <p:cNvPr id="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1472028"/>
              </p:ext>
            </p:extLst>
          </p:nvPr>
        </p:nvGraphicFramePr>
        <p:xfrm>
          <a:off x="152400" y="1126074"/>
          <a:ext cx="7275513" cy="559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44" name="Visio" r:id="rId4" imgW="4456908" imgH="3425220" progId="Visio.Drawing.11">
                  <p:embed/>
                </p:oleObj>
              </mc:Choice>
              <mc:Fallback>
                <p:oleObj name="Visio" r:id="rId4" imgW="4456908" imgH="34252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126074"/>
                        <a:ext cx="7275513" cy="5592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4604" y="710279"/>
            <a:ext cx="3226313" cy="1005840"/>
          </a:xfrm>
          <a:prstGeom prst="rect">
            <a:avLst/>
          </a:prstGeom>
          <a:ln w="25400">
            <a:solidFill>
              <a:schemeClr val="bg2"/>
            </a:solidFill>
          </a:ln>
        </p:spPr>
      </p:pic>
      <p:graphicFrame>
        <p:nvGraphicFramePr>
          <p:cNvPr id="1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7200199"/>
              </p:ext>
            </p:extLst>
          </p:nvPr>
        </p:nvGraphicFramePr>
        <p:xfrm>
          <a:off x="6235731" y="1822432"/>
          <a:ext cx="2765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45" name="Equation" r:id="rId7" imgW="1231366" imgH="228501" progId="Equation.3">
                  <p:embed/>
                </p:oleObj>
              </mc:Choice>
              <mc:Fallback>
                <p:oleObj name="Equation" r:id="rId7" imgW="1231366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5731" y="1822432"/>
                        <a:ext cx="2765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chemeClr val="bg2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Oval 2"/>
          <p:cNvSpPr/>
          <p:nvPr/>
        </p:nvSpPr>
        <p:spPr>
          <a:xfrm>
            <a:off x="3184902" y="1432302"/>
            <a:ext cx="457200" cy="374632"/>
          </a:xfrm>
          <a:prstGeom prst="ellipse">
            <a:avLst/>
          </a:prstGeom>
          <a:noFill/>
          <a:ln w="50800">
            <a:solidFill>
              <a:srgbClr val="0080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3184902" y="2719862"/>
            <a:ext cx="457200" cy="374632"/>
          </a:xfrm>
          <a:prstGeom prst="ellipse">
            <a:avLst/>
          </a:prstGeom>
          <a:noFill/>
          <a:ln w="50800">
            <a:solidFill>
              <a:srgbClr val="0080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155196" y="4044968"/>
            <a:ext cx="457200" cy="374632"/>
          </a:xfrm>
          <a:prstGeom prst="ellipse">
            <a:avLst/>
          </a:prstGeom>
          <a:noFill/>
          <a:ln w="50800">
            <a:solidFill>
              <a:srgbClr val="0080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153906" y="5340368"/>
            <a:ext cx="457200" cy="374632"/>
          </a:xfrm>
          <a:prstGeom prst="ellipse">
            <a:avLst/>
          </a:prstGeom>
          <a:noFill/>
          <a:ln w="50800">
            <a:solidFill>
              <a:srgbClr val="0080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86192" y="5978544"/>
            <a:ext cx="4160004" cy="69903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84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87580" y="533400"/>
            <a:ext cx="8013576" cy="20574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Algo. for A&gt;B/A&lt;B: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Start from MSB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If MSB (A) = MSB (B), check next bit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Continue this until unequal bits are reached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A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/B = 0/1 (Binary – Easy comparison)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If corresponding (unequal) bit of A = 1 and B = 0 (A&gt;B)</a:t>
            </a:r>
          </a:p>
          <a:p>
            <a:pPr lvl="1" algn="just">
              <a:spcBef>
                <a:spcPts val="200"/>
              </a:spcBef>
              <a:buFont typeface="Wingdings" panose="05000000000000000000" pitchFamily="2" charset="2"/>
              <a:buChar char="q"/>
            </a:pPr>
            <a:r>
              <a:rPr lang="de-DE" sz="2200" dirty="0">
                <a:solidFill>
                  <a:srgbClr val="FFFFFF"/>
                </a:solidFill>
                <a:cs typeface="Times New Roman" pitchFamily="18" charset="0"/>
              </a:rPr>
              <a:t> </a:t>
            </a:r>
            <a:r>
              <a:rPr lang="de-DE" sz="2200" dirty="0" smtClean="0">
                <a:solidFill>
                  <a:srgbClr val="FFFFFF"/>
                </a:solidFill>
                <a:cs typeface="Times New Roman" pitchFamily="18" charset="0"/>
              </a:rPr>
              <a:t>Other way around (A&lt;B)</a:t>
            </a:r>
            <a:endParaRPr lang="de-DE" sz="3000" dirty="0">
              <a:solidFill>
                <a:srgbClr val="FFFFFF"/>
              </a:solidFill>
              <a:cs typeface="Times New Roman" pitchFamily="18" charset="0"/>
            </a:endParaRPr>
          </a:p>
          <a:p>
            <a:pPr marL="457200" lvl="1" indent="0" algn="just">
              <a:spcBef>
                <a:spcPts val="200"/>
              </a:spcBef>
              <a:buNone/>
            </a:pP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1298" y="3196253"/>
            <a:ext cx="2933012" cy="914400"/>
          </a:xfrm>
          <a:prstGeom prst="rect">
            <a:avLst/>
          </a:prstGeom>
        </p:spPr>
      </p:pic>
      <p:graphicFrame>
        <p:nvGraphicFramePr>
          <p:cNvPr id="23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6689167"/>
              </p:ext>
            </p:extLst>
          </p:nvPr>
        </p:nvGraphicFramePr>
        <p:xfrm>
          <a:off x="5781298" y="4402007"/>
          <a:ext cx="24542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72" name="Equation" r:id="rId5" imgW="1091726" imgH="241195" progId="Equation.3">
                  <p:embed/>
                </p:oleObj>
              </mc:Choice>
              <mc:Fallback>
                <p:oleObj name="Equation" r:id="rId5" imgW="1091726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98" y="4402007"/>
                        <a:ext cx="245427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7523084"/>
              </p:ext>
            </p:extLst>
          </p:nvPr>
        </p:nvGraphicFramePr>
        <p:xfrm>
          <a:off x="5781298" y="4956271"/>
          <a:ext cx="2511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73" name="Equation" r:id="rId7" imgW="1117600" imgH="228600" progId="Equation.3">
                  <p:embed/>
                </p:oleObj>
              </mc:Choice>
              <mc:Fallback>
                <p:oleObj name="Equation" r:id="rId7" imgW="1117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98" y="4956271"/>
                        <a:ext cx="2511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4465671"/>
              </p:ext>
            </p:extLst>
          </p:nvPr>
        </p:nvGraphicFramePr>
        <p:xfrm>
          <a:off x="5781298" y="5496021"/>
          <a:ext cx="23399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74" name="Equation" r:id="rId9" imgW="1040948" imgH="228501" progId="Equation.3">
                  <p:embed/>
                </p:oleObj>
              </mc:Choice>
              <mc:Fallback>
                <p:oleObj name="Equation" r:id="rId9" imgW="1040948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98" y="5496021"/>
                        <a:ext cx="233997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6180136"/>
              </p:ext>
            </p:extLst>
          </p:nvPr>
        </p:nvGraphicFramePr>
        <p:xfrm>
          <a:off x="5781298" y="6035771"/>
          <a:ext cx="25114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75" name="Equation" r:id="rId11" imgW="1117600" imgH="241300" progId="Equation.3">
                  <p:embed/>
                </p:oleObj>
              </mc:Choice>
              <mc:Fallback>
                <p:oleObj name="Equation" r:id="rId11" imgW="11176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98" y="6035771"/>
                        <a:ext cx="251142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473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967" y="816688"/>
            <a:ext cx="2933012" cy="914400"/>
          </a:xfrm>
          <a:prstGeom prst="rect">
            <a:avLst/>
          </a:prstGeom>
        </p:spPr>
      </p:pic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901824" y="726200"/>
            <a:ext cx="8013576" cy="10556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Write Expression for A&gt;B:</a:t>
            </a: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graphicFrame>
        <p:nvGraphicFramePr>
          <p:cNvPr id="23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682005"/>
              </p:ext>
            </p:extLst>
          </p:nvPr>
        </p:nvGraphicFramePr>
        <p:xfrm>
          <a:off x="6403975" y="3124200"/>
          <a:ext cx="24542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2" name="Equation" r:id="rId5" imgW="1091726" imgH="241195" progId="Equation.3">
                  <p:embed/>
                </p:oleObj>
              </mc:Choice>
              <mc:Fallback>
                <p:oleObj name="Equation" r:id="rId5" imgW="1091726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3124200"/>
                        <a:ext cx="245427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641394"/>
              </p:ext>
            </p:extLst>
          </p:nvPr>
        </p:nvGraphicFramePr>
        <p:xfrm>
          <a:off x="6403975" y="3678464"/>
          <a:ext cx="2511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3" name="Equation" r:id="rId7" imgW="1117600" imgH="228600" progId="Equation.3">
                  <p:embed/>
                </p:oleObj>
              </mc:Choice>
              <mc:Fallback>
                <p:oleObj name="Equation" r:id="rId7" imgW="1117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3678464"/>
                        <a:ext cx="2511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5722045"/>
              </p:ext>
            </p:extLst>
          </p:nvPr>
        </p:nvGraphicFramePr>
        <p:xfrm>
          <a:off x="6403975" y="4218214"/>
          <a:ext cx="23399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4" name="Equation" r:id="rId9" imgW="1040948" imgH="228501" progId="Equation.3">
                  <p:embed/>
                </p:oleObj>
              </mc:Choice>
              <mc:Fallback>
                <p:oleObj name="Equation" r:id="rId9" imgW="1040948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4218214"/>
                        <a:ext cx="233997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7031612"/>
              </p:ext>
            </p:extLst>
          </p:nvPr>
        </p:nvGraphicFramePr>
        <p:xfrm>
          <a:off x="6403975" y="4757964"/>
          <a:ext cx="25114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5" name="Equation" r:id="rId11" imgW="1117600" imgH="241300" progId="Equation.3">
                  <p:embed/>
                </p:oleObj>
              </mc:Choice>
              <mc:Fallback>
                <p:oleObj name="Equation" r:id="rId11" imgW="11176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4757964"/>
                        <a:ext cx="251142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6360612"/>
              </p:ext>
            </p:extLst>
          </p:nvPr>
        </p:nvGraphicFramePr>
        <p:xfrm>
          <a:off x="1212055" y="5756275"/>
          <a:ext cx="7269163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6" name="Equation" r:id="rId13" imgW="3238500" imgH="241300" progId="Equation.3">
                  <p:embed/>
                </p:oleObj>
              </mc:Choice>
              <mc:Fallback>
                <p:oleObj name="Equation" r:id="rId13" imgW="32385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2055" y="5756275"/>
                        <a:ext cx="7269163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5"/>
          <a:srcRect l="26574" t="48959" r="61712" b="44792"/>
          <a:stretch/>
        </p:blipFill>
        <p:spPr>
          <a:xfrm>
            <a:off x="4214018" y="1525347"/>
            <a:ext cx="1371600" cy="411480"/>
          </a:xfrm>
          <a:prstGeom prst="rect">
            <a:avLst/>
          </a:prstGeom>
          <a:ln w="38100">
            <a:solidFill>
              <a:srgbClr val="008065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079500" y="1515644"/>
            <a:ext cx="29692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chemeClr val="bg1"/>
                </a:solidFill>
              </a:rPr>
              <a:t>From 1-bit comparator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6799" y="1880513"/>
            <a:ext cx="80011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chemeClr val="bg1"/>
                </a:solidFill>
              </a:rPr>
              <a:t>So, in case of 4-bit comparator: the function will include:</a:t>
            </a:r>
            <a:endParaRPr lang="en-US" sz="22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6"/>
          <a:srcRect l="36628" t="37500" r="35359" b="57772"/>
          <a:stretch/>
        </p:blipFill>
        <p:spPr>
          <a:xfrm>
            <a:off x="2971800" y="2321280"/>
            <a:ext cx="5248656" cy="49812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66800" y="2845713"/>
            <a:ext cx="4800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1"/>
                </a:solidFill>
              </a:rPr>
              <a:t> However, (starting from MSB), </a:t>
            </a:r>
          </a:p>
          <a:p>
            <a:pPr algn="just"/>
            <a:r>
              <a:rPr lang="en-US" sz="2200" dirty="0" smtClean="0">
                <a:solidFill>
                  <a:schemeClr val="bg1"/>
                </a:solidFill>
              </a:rPr>
              <a:t>A</a:t>
            </a:r>
            <a:r>
              <a:rPr lang="en-US" sz="2200" baseline="-25000" dirty="0" smtClean="0">
                <a:solidFill>
                  <a:schemeClr val="bg1"/>
                </a:solidFill>
              </a:rPr>
              <a:t>2</a:t>
            </a:r>
            <a:r>
              <a:rPr lang="en-US" sz="2200" dirty="0" smtClean="0">
                <a:solidFill>
                  <a:schemeClr val="bg1"/>
                </a:solidFill>
              </a:rPr>
              <a:t>, B</a:t>
            </a:r>
            <a:r>
              <a:rPr lang="en-US" sz="2200" baseline="-25000" dirty="0" smtClean="0">
                <a:solidFill>
                  <a:schemeClr val="bg1"/>
                </a:solidFill>
              </a:rPr>
              <a:t>2 </a:t>
            </a:r>
            <a:r>
              <a:rPr lang="en-US" sz="2200" dirty="0" smtClean="0">
                <a:solidFill>
                  <a:schemeClr val="bg1"/>
                </a:solidFill>
              </a:rPr>
              <a:t>are compared </a:t>
            </a:r>
            <a:r>
              <a:rPr lang="en-US" sz="2200" dirty="0" err="1" smtClean="0">
                <a:solidFill>
                  <a:schemeClr val="bg1"/>
                </a:solidFill>
              </a:rPr>
              <a:t>iff</a:t>
            </a:r>
            <a:r>
              <a:rPr lang="en-US" sz="2200" dirty="0" smtClean="0">
                <a:solidFill>
                  <a:schemeClr val="bg1"/>
                </a:solidFill>
              </a:rPr>
              <a:t> A</a:t>
            </a:r>
            <a:r>
              <a:rPr lang="en-US" sz="2200" baseline="-25000" dirty="0" smtClean="0">
                <a:solidFill>
                  <a:schemeClr val="bg1"/>
                </a:solidFill>
              </a:rPr>
              <a:t>3 </a:t>
            </a:r>
            <a:r>
              <a:rPr lang="en-US" sz="2200" dirty="0" smtClean="0">
                <a:solidFill>
                  <a:schemeClr val="bg1"/>
                </a:solidFill>
              </a:rPr>
              <a:t>and B</a:t>
            </a:r>
            <a:r>
              <a:rPr lang="en-US" sz="2200" baseline="-25000" dirty="0" smtClean="0">
                <a:solidFill>
                  <a:schemeClr val="bg1"/>
                </a:solidFill>
              </a:rPr>
              <a:t>3</a:t>
            </a:r>
            <a:r>
              <a:rPr lang="en-US" sz="2200" dirty="0" smtClean="0">
                <a:solidFill>
                  <a:schemeClr val="bg1"/>
                </a:solidFill>
              </a:rPr>
              <a:t> are equal (i.e. x</a:t>
            </a:r>
            <a:r>
              <a:rPr lang="en-US" sz="2200" baseline="-25000" dirty="0" smtClean="0">
                <a:solidFill>
                  <a:schemeClr val="bg1"/>
                </a:solidFill>
              </a:rPr>
              <a:t>3</a:t>
            </a:r>
            <a:r>
              <a:rPr lang="en-US" sz="2200" dirty="0" smtClean="0">
                <a:solidFill>
                  <a:schemeClr val="bg1"/>
                </a:solidFill>
              </a:rPr>
              <a:t> = 1)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1"/>
                </a:solidFill>
              </a:rPr>
              <a:t>If (MSB) </a:t>
            </a:r>
            <a:r>
              <a:rPr lang="en-US" sz="2200" dirty="0">
                <a:solidFill>
                  <a:schemeClr val="bg1"/>
                </a:solidFill>
              </a:rPr>
              <a:t>A</a:t>
            </a:r>
            <a:r>
              <a:rPr lang="en-US" sz="2200" baseline="-25000" dirty="0">
                <a:solidFill>
                  <a:schemeClr val="bg1"/>
                </a:solidFill>
              </a:rPr>
              <a:t>3 </a:t>
            </a:r>
            <a:r>
              <a:rPr lang="en-US" sz="2200" dirty="0">
                <a:solidFill>
                  <a:schemeClr val="bg1"/>
                </a:solidFill>
              </a:rPr>
              <a:t>and B</a:t>
            </a:r>
            <a:r>
              <a:rPr lang="en-US" sz="2200" baseline="-25000" dirty="0">
                <a:solidFill>
                  <a:schemeClr val="bg1"/>
                </a:solidFill>
              </a:rPr>
              <a:t>3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smtClean="0">
                <a:solidFill>
                  <a:schemeClr val="bg1"/>
                </a:solidFill>
              </a:rPr>
              <a:t>are not equal </a:t>
            </a:r>
          </a:p>
          <a:p>
            <a:pPr algn="just"/>
            <a:r>
              <a:rPr lang="en-US" sz="2200" dirty="0" smtClean="0">
                <a:solidFill>
                  <a:schemeClr val="bg1"/>
                </a:solidFill>
              </a:rPr>
              <a:t>(x</a:t>
            </a:r>
            <a:r>
              <a:rPr lang="en-US" sz="2200" baseline="-25000" dirty="0" smtClean="0">
                <a:solidFill>
                  <a:schemeClr val="bg1"/>
                </a:solidFill>
              </a:rPr>
              <a:t>3 </a:t>
            </a:r>
            <a:r>
              <a:rPr lang="en-US" sz="2200" dirty="0" smtClean="0">
                <a:solidFill>
                  <a:schemeClr val="bg1"/>
                </a:solidFill>
              </a:rPr>
              <a:t>= 0), then we do not need to compare A</a:t>
            </a:r>
            <a:r>
              <a:rPr lang="en-US" sz="2200" baseline="-25000" dirty="0" smtClean="0">
                <a:solidFill>
                  <a:schemeClr val="bg1"/>
                </a:solidFill>
              </a:rPr>
              <a:t>2 </a:t>
            </a:r>
            <a:r>
              <a:rPr lang="en-US" sz="2200" dirty="0">
                <a:solidFill>
                  <a:schemeClr val="bg1"/>
                </a:solidFill>
              </a:rPr>
              <a:t>and </a:t>
            </a:r>
            <a:r>
              <a:rPr lang="en-US" sz="2200" dirty="0" smtClean="0">
                <a:solidFill>
                  <a:schemeClr val="bg1"/>
                </a:solidFill>
              </a:rPr>
              <a:t>B</a:t>
            </a:r>
            <a:r>
              <a:rPr lang="en-US" sz="2200" baseline="-25000" dirty="0" smtClean="0">
                <a:solidFill>
                  <a:schemeClr val="bg1"/>
                </a:solidFill>
              </a:rPr>
              <a:t>2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1"/>
                </a:solidFill>
              </a:rPr>
              <a:t>To incorporate the </a:t>
            </a:r>
            <a:r>
              <a:rPr lang="en-US" sz="2200" dirty="0" err="1" smtClean="0">
                <a:solidFill>
                  <a:schemeClr val="bg1"/>
                </a:solidFill>
              </a:rPr>
              <a:t>algo</a:t>
            </a:r>
            <a:r>
              <a:rPr lang="en-US" sz="2200" dirty="0" smtClean="0">
                <a:solidFill>
                  <a:schemeClr val="bg1"/>
                </a:solidFill>
              </a:rPr>
              <a:t>., function </a:t>
            </a:r>
          </a:p>
          <a:p>
            <a:pPr algn="just"/>
            <a:r>
              <a:rPr lang="en-US" sz="2200" dirty="0" smtClean="0">
                <a:solidFill>
                  <a:schemeClr val="bg1"/>
                </a:solidFill>
              </a:rPr>
              <a:t>will be: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69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76659" y="89616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32774" name="AutoShape 6" descr="data:image/jpg;base64,/9j/4AAQSkZJRgABAQAAAQABAAD/2wBDAAkGBwgHBgkIBwgKCgkLDRYPDQwMDRsUFRAWIB0iIiAdHx8kKDQsJCYxJx8fLT0tMTU3Ojo6Iys/RD84QzQ5Ojf/2wBDAQoKCg0MDRoPDxo3JR8lNzc3Nzc3Nzc3Nzc3Nzc3Nzc3Nzc3Nzc3Nzc3Nzc3Nzc3Nzc3Nzc3Nzc3Nzc3Nzc3Nzf/wAARCACDAMYDASIAAhEBAxEB/8QAHAAAAQUBAQEAAAAAAAAAAAAAAwACBAUGBwEI/8QAQhAAAQMDAgIHBQUFBgcBAAAAAQIDBAAFERIhBjETIkFRYXGBBxQykaEVI0KxwRYzUoKSJDVictHwJTRDU4OiwuH/xAAaAQACAwEBAAAAAAAAAAAAAAACAwABBAUG/8QAKREAAgIBBAEDAwUBAAAAAAAAAAECEQMEEiExQQUTIjIzURQjYXGhkf/aAAwDAQACEQMRAD8A4uBTgK8SKIBW5CGICngV4BT0iiFtnoFPAp5YeQ0l1bS0tr+BZSQFeRpJFEhbYgKeBSAoiU0Qts8SmnpTmnJTUiKyHXUoKggH8Rq+gewGnFbzhXgN25QItyLzS2VuDU2Dk6QcHPjVLDtEZq7sxrm4tUdS91sDJI5g79hrqUCVBs9vTCtLzjjSdWNa8kA74+tZs2WlUTThxc3IfxLwvbJdi9zDSEuNpy04lGnCuzcb1yKXYLnw/Oh/akYtoeUFN4UCFgK5Z7K69Iuhkw9IUAo4GkchiqW92tniFyG5MfeQqLgFoHKXU537sHHbSMWVx4fQ/JjU+Uc/4xt0uFOUp6EhhhxxSmlIHxZ3PW7edZsivoBtMG6MqiSra0YRAwl5WcKHLy2ArKe0i126LDbMaC2OelTDIRpVtvkcwc8jTsedcRaEzw+TlJTTSKOU7+FNUitRmI5FMKaOpOKYRVUGmBIppFFIpihQNBpgiKaqiEU00IaAkUqeRSoaDsQFPArwCngUSBbEE1Ihx3JUpmMwnU48sNoHiTgfWhprZey6AiRxEZ74Hu9tZVIWo8gcYT+p9KknUWwL/Jsps2Hw1H/Z+DGRISlpKZLkjrBSiPwp5Cs3PtvD9xV0gjO2108zEOts/wDjUdvRXpUWZLcmTH5S86nllZHdk8qaFnPOskZNco5M9VlU3T4AvcG3BSVOWpxi5tAZxGVh0DxbVhXyzVItlbK1NvNrbWnmlacEeYNaZLqkEFKiCNwR2VcxeJJSNBmoZnpRyEtsOEDuCj1hTo6hrsZDWRl9aoorJwo7cIwkuu9AxjOrRrJ7sAf73rptu4BsiWGHEunQlAWTslSlY7Tjl4VAtHEthUtAeje4dmkI1N7nOxAyB4YrRXN8/ZiXrO808wBhSkEK5+I5UmeWUmdXA8Ml8XZnOKr0uO4pmK0zhKdCVJSMjs2PltWUalyW0klXLl2Gps51K309PzzvUSQ2lRyg7A0N8Di7sb6SR06uY33qe/cYLUlKlJUpCfHesgp5TQwkkVDkS1HOT9aqi7o3l54miSOijQW9DaMZVndXfReIrgh3hd9KS0HFN6ujUrJAHbj8q53bWJM2YhuMkrcJ6oFb+XdIfD9jdbkSI8q6OtgoZ0hQGxA7OyijHlUU5WnZyFQSNhyFCWKlLQtRKlgZJzsMc6EpvFdI55FUmhlNTmkN6/vEqOeWk4xSlITyQhCAkY57nxqMtFeRQ1CpBSE42+dDWM+HhQtBJgCKYRRSKYoUDQxMERSpxFKqDsQFPApop4qwWOArotjZXZ+AlyCsJcuzunSQMqQnkc8wNleeqsDAiuTZrEVkZcfcS2nzJxXSON3mmZkS1Rj/AGe3x0tJA78DP0CaTnlS2iM09uNsz4pZpmqtP7O7T9rcSsF0Zjxfv3cjbb4R88fI1ms5WPG8klFGcz40iSK67xpZ7RPsl1mMQ2RMh5BeQkJOoaSc457HtrkPnVB6jTvDJK7se24EKBUgLHLBo0OdJgvdLDkOsL/ibURnz76T1unMRm5T0R9Ed1OpDpQdKh35qLmrFVKD/BoRf2ZaNN4gtvq5dOwQ079OqfUVOQzb5zSU2ya2peNmZOGlnyOdJ9DWQzXoViqNWLXZYd8mvh8PypUkRX2FsOE4BcGkfOocvhGcJSmGkBxSTg6OtUK1cSXW1AJiS1dGDnonBrR8jy9MVsbR7QYSytN0twYccTpL8YZ9ccx6ZqJnQx63DPiXDKC8xI/D9lZRGkrFwl4UpvTjQ1uNzz3NUMG1y5r2FLDKUAEuOq04Se3fs/1q2uFqmyXzPiPJuaSdSlskuFI7lJPWHqKlSn1XS0Nx2lOuusK6WUpag2hpPLSn8q2Qe1Kg21kdopFSbdby2hiE2/IZV1nnFFSHO/q45VQSSHHlrCQkKUTpHIeFWTxaQ8FttKUArPXVzHjjkahOMrS5oWkpV3EYxT4pIVJtkJQxQ1HvJqS43jfvoK0UYJGcJUSTzNBUKlLG2NvQUBQoS0AIphFFUKYpNU0GmBIxSp5FKgDsaKeBTQKIkUSRTZsPZjGjftD9oTlBLENtS05/E4QcAeOAo+leTZSpsx+U58byys+pqfZHHLVwPI0AA3BYClDGcE7DZWfhSo4KfxA5qnSawZZbpsw6uXUR4G9dd9ncNuw8IyLvLASp9JfUT2NpB0j13PrXJY/RF9AkKUlkqAWpIyQnO5HpXR+N+LLXL4XZt9kkBQdUlC0BJSUNpGcEEeAFAVpHGG7I+10T+CHl3bhC+h/JceefUvPetAP51kuAeGVX+f08pJ+z45HSnl0h7ED9fDzrR+x9wLi3aMTtqQrw3Ch+lD4xujHDFja4YtCsPFv+0OjmEnn/ADK+g9Kg9qMscMs/CNdFvEebartIjpbMGJraaIGy9CMqI7MZ2HlXCDnmo79tdVgp+zvZG6vkp2OtWR3rVj8iKDY+HbJY+Fk3u/R0ynFthwpWMhIPwpSnlk5G5qEz45Ztvji2cwpVvYUfhji91yHCgrs9xKSpkhWpC8d45VWWPgmfcLu/CkgNIiPBuUpKhqAIJCkg8xy+dQxfpZutvKZlsV7nFXPFFlRY76u3pdcUynTpecRjORk8tjjwpcU2NuxymG489qay+30iHEYG3jgmoKeGUbvwVDbzjTgcaWpC0/CpCiCPlV0zxRMLBj3BKJrCuYc6q/6xv881QmvCalkhknB/FmmffgXWWmQzJSy8Ege7zE4QSBz1jY+oFVVxtU5tLsmW0W2wRpcWRheeWkjY+lV2o1Ih3KXB1CLIWhC/jb5oX5pOx+VOhnlHs1Q1bf1oq3chRB59tR11olyLZNz77B92cP8A14RwPVtWx9Cmo7lhW917VKanDn0aOo6P5Fbn+XNao54SNEZxl0zPrFDKMnH6VaR0R48soukV8hI3bCtCvXIyKjSGSQuQ1HUhjVpTnJx4ZpljK4s1HD3BUaVCRMnvO6Vj90ggYP8AmqHxpY4dtjNOQ2GmhnSfvCpSvHerax8T9PBbhPtbtIwkhQAIHbVHfRcb0TILaUxEnqKKsDz3rKt2/k0fHZwZFXOlT3UaFlOQoA4yO2lWgUWkvhm7Q2y45FKmwMlbZCgKjR4D7jsdAbKveFYb0kdbfBAPLNXMPjK4MNqQptpwEYGQcg/rToN4S8/FeXGSlyK8Hct4SFb77Dt8aU5TirZJOC5ssL/cnJa2oYjuRmYg0hla9WFcttzgBISMd4J2zVYDWo4isrk9X2xZkGTFeA1Bs6lggYJI57/PPhWYdbcZXoeQptY/CpJB+tYTn6iMt7bPQa9FMBpwO9QysnW26T7U6XbdLdjuHYltWArzHI0GVJelyHJElZcdcUVLUrmSaBmvc1CbpNUb288V2yZwIzZ4XSpkIS02ptaMAhOMkEbcxVw04OMPZ8IEJSftGIlsLYzgko5ehHI99crHnR4kyTCfS/EfdYeTyW2rBFSzVHVNye9cNUbHgHhq6I4njypUN+MxFKlLW6gpycEBIzz59laFlTcn2tPGOvIjxcO6TzUE43/qFYpfHPEi2OhNxIBGCtLaQv54pvBV9bsnEKZszWtp1Km3V/EoajnV47ipYzHmxR2wj1d2XvEN+nXTihywPFpyCbi22kFsZSAoZGe4786l3fhSyyuMhaI6TBDsPpWyydteo56p7NI5DHKgvQLWvja1XK13RqUibO6RTSSMtkAqP17wKHxlczbvaTEljIEYMhfZ1d9X0Jqxj6byc8/4Y1VrlG7LtjLSnJSXlNBAG6iCf9Kiy4z8OQuPLaWy8n4m3E6VD0rr7VnZt3GV34glYERmMl5K8bFSk9Yj0Sf6qylilcTXR643C32mNNYlP63PeUJIyBgJTqI5DA27qoTLSpcPt3/wwpG1eYJ7K6BxJw1CTHt91lx12VuQ6WZrITrDKsHCkgdh09nYRReM+FWrfdYtxtkCMu3oDQeiJXhSyV45dysgZqAvSTV/wc5IrzUQPrVpxIiO3epSYkN+GzqymO+MKbyBkY7s5xVUaghra6Jwu8hbQZmpamsDk3KTq0/5VZ1J9DS93i3FoRrc4/HeUcpiur1tuHuSrYgnsBHrVca91KbWFoJCgQoY7xTIzlHpj8eaS4srkrU2okgFWMdZOcehp658pcYxnZDimc50Z/3tUziNtKb3LKAAhxfSpx3LAV/9VUqGK3r5Kzam0AKe6lTyKVWQYkURORuCQan3O1OQJBSpaVJJGDnsNSUcPTHG0rjll9BGSW3QceGOeardFojiwNrvFytbnSQJjrKicnSdj5g7Vo43H1zKQ1cI0Ka1tlLrXPG9ZNbSmnFNrThSTgjuNOSKp4ccvBW+S4Nm3e+Fp3/P2Z6Gs4yuIvIznc427PCjiz8OTj/w3iNLKydm5jenn47ViUiipGezelS0sfDBeyX1RRr3eDLyEB2MliY2dwph0EnPgcd1VEiHJghbc2G40pQwFOtlJSc527Kp7ei4OypK7ZOdiFohI0LKQTjflWotV/44iyUQ33ROYUDs+hLowB38653uw9x475HS9MTgpxdWUqT3Us91dCbZh3Nom42W3BzbUYzxZXnt2/1qqlWGxLeU03OlwnkndD7YdA2700ymYp6DIuVyZPNeE1onOD5qwVW2ZCngdjTwSr5GqmbZrpAz73AktAc1KbOPnyqWZZYJx7REBwc0951bx1POLWrGNS1EnA5Cg57t6QNQDlGpufG9wuPDqbO802BhCVPIUdS0p7CPHAq14buUa58Hv8Om4t26YHCpl1xRQlwatRBPZ2g+nOsFTVVDRHUT3XLnwdL4jjqjezIR13Bue4xLAcdacK0pJJ6oJ7gQKje0RZF74elp+ByM0dXYcLB/UVgEvupaW0lxYaXjUgKOk+Y5VeN8WTTYDZ5bLEplIAYddT94zgg7H0qDv1EZWnx1/h0C5Wu3PcYX243SMmU3DgNPJYUMhR0qycdvwY9TWJlxLbxBZpl0tEAQJcDC5ERtepC2/wCJPcRvkeFWB45jyOKEz3ojiIciGIkxnVqJTk9Yd+M/nVhYLXbOHYV5uRvUOXCkxFMsJbXlageQUO/kMVB7cMj465sz0z2f3tpCnobSJUfo0uIWlQSpYIzsk8yM1kjkHBByDyNb3iic9HicGXZh1SVphpAIVjBToz8xse+qb2ixEQ+L5waTpbe0voA5dZIJ+uahnzYopNx8GfvwChAfxs5ESD5oKk/kkVTKFXk5AdsUVzmWJLjR8lJSofUKqnUmujhdwQ+LuKI6hSp6k0qYWHj3CSykoDmpvH7twak/KvC8sr1I+78EdX8q9jQJUnPQMLWBzx2URyFIY/fMOIHeUnFV8boj3Ak5PMmiJFeJSe6ipTRg0epTTx1Rk8hXqU15K6sdzfcjHz2oJy2xcgoR3SSLLhZrEQrUOs6sq+tWFxlOxnGlR3ChWSrKTihWpPQxGxy0oz/v50G4nXIIHJIxXltAvd125+LZ6DWP29NS/gAJDxdU4XFa1HJUk4oiHVBQcJWperJOrGf/ANo4tE33dMj3dXRkZ8QO/HdT2bXNeQlTMZxYOfhGeXfXqLicD5EXWVHKicjkc7j1qyh3+7wyAxcHwkbYUrUPkc0Rnhy5uJ1KjhrYFIdUElXkKc9w7c2EpUYylggn7vrY88UD9p8Oi/3F1YZXEIk/3paYEwdquj6Nf9QpqmuGJYz0M+3rPahYeR8jvUuFw4gMhy6yDEKj1EaQTjvO9Om8MaG3HYU5l5Cdwg7KP6Uhxwt0gnjlJXKKZWq4bjv/AN23yE8ext8llf12qJL4YvkVOpdudcb/AI2MOD/1zQME7DOe7H6VPZj3qFhyMmaznkW9X5Cqlpq6Zn9jHLxRQLSptRS4lSVDmFDBrzlzrT/tPcwC3NTGnJGxTLjpUfLOxpipvD8w4l2VcZXMrhPlI/oVtS3hmvAt6T8MzXbim9taNVpsUlBXCvio/wDhnMFIH86dqErhS6LQXIYjz2x+KG+lzPpz+lLfHYD0+WK6Kp+fKkQ2Ijz61x4+roW1bhGeeKlcRXx2+yY8iQyhp1qOllRQSdenODvy51DlxJENwiXHdYI7HEFP50AjO4qAbpU0yXHHTWe4s9qC0+n0UUn6LqmUKvLMjpJD0fGfeIzrY89JKfqBVOoZ3rbp38aNWF3AjKG9KnqTvSp4wuYF8RGQUpgtJzz07Zosi9tyG1pEUoUoYyFnl5VSoSMZ5eFFSml7IXYfuSqhISM9bJHbUlZZUE6GQjAxkKJzQ0pozbSlEBKSSeQFMtCxqU02YpHQttBHWW4OsT2VYm3ykDKo7mAM/Dmqx4a7i0j/ALac+prJrMqjglRq0eNyzKy8aI6IgcjgfWgtvltxa0oQpSuSlDOnxxTkDSlOFAY3x34pgTXJ9Hh85SZ0fVZ/GMSQmfK0kdMvrbE53I7qmR7y+010KMoSduoQPntVaE16E13ZRi+zjrJJFw9IcYcbW1PbdLgIJUD1KsWLo+kMsGWytWjqqQc48POsylNWsBVsajgSG1rdJyTkjB8DSZY4pDYZZNjbtKddUht9pQUn8RUMmoDb7reUtrICtjirGe5BfbBjs9AsdickK881XaMUyEY10BOUr4ZZ2uVb4qQp1guuK+JSgCE+QqfIv8ZDJ91DqHSdidwBWeKaapIwBvUeOMnbIskoqkWTt3YkoKJ0YPqJz0mAlfzqlmqadeUpppLTfJKE9go6mEhOzqSfI0JSKKKUeipSb7K6ajVFdH+A1nYrbhePRPuMrTlSVNnB+lax9rU0tPekj6VkILijLSDkZrDrb4aN2hp8M2Nm4jvkaOWl3R+S2DjRJAdTjuIVmpZu8J8n7SscRxR5uRVFhXntkfSqK3dZTo8j+dS1IpuCMZ4k32I1UduVqi4gyuHoEkT4/wBpdK0CpuM4EKSVYwMqHYM91ZhSalKRvQlJp8IqHRn2pdIiqTSoygKVHuJQJFGQKVKoUGQKO3spJGxz2UqVQiJjTzqVpIdXy/iNVK3FOXuQVnJyBv5UqVc71D7LOj6f90tm9y3n+HP1ozj7jxSHF6gkYA7qVKs/pH0y/sZ6p9Uf6GgU4AUqVdk5A9IFOIpUqos9o7Dy46SWSEkjc4FKlQsJdjHd1GhKFKlRFDcUxQpUqhbBqAzWFif3hj/H+tKlWLWdG7Q9s0Fr/fPeX61PVSpUWk+ygdb95jUgYO1Rl86VKtJlAqpUqVWUz//Z"/>
          <p:cNvSpPr>
            <a:spLocks noChangeAspect="1" noChangeArrowheads="1"/>
          </p:cNvSpPr>
          <p:nvPr/>
        </p:nvSpPr>
        <p:spPr bwMode="auto">
          <a:xfrm>
            <a:off x="120650" y="-744538"/>
            <a:ext cx="1866900" cy="1238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967" y="816688"/>
            <a:ext cx="2933012" cy="914400"/>
          </a:xfrm>
          <a:prstGeom prst="rect">
            <a:avLst/>
          </a:prstGeom>
        </p:spPr>
      </p:pic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901824" y="726200"/>
            <a:ext cx="8013576" cy="10556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ln>
                  <a:noFill/>
                </a:ln>
                <a:solidFill>
                  <a:srgbClr val="616365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de-DE" sz="3000" dirty="0" smtClean="0">
                <a:solidFill>
                  <a:srgbClr val="FFFFFF"/>
                </a:solidFill>
                <a:cs typeface="Times New Roman" pitchFamily="18" charset="0"/>
              </a:rPr>
              <a:t>Write Expression for A&lt;B:</a:t>
            </a:r>
            <a:endParaRPr lang="de-DE" sz="2200" dirty="0" smtClean="0">
              <a:solidFill>
                <a:srgbClr val="FFFFFF"/>
              </a:solidFill>
              <a:cs typeface="Times New Roman" pitchFamily="18" charset="0"/>
            </a:endParaRPr>
          </a:p>
        </p:txBody>
      </p:sp>
      <p:graphicFrame>
        <p:nvGraphicFramePr>
          <p:cNvPr id="23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5042068"/>
              </p:ext>
            </p:extLst>
          </p:nvPr>
        </p:nvGraphicFramePr>
        <p:xfrm>
          <a:off x="6403975" y="1987096"/>
          <a:ext cx="24542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9" name="Equation" r:id="rId5" imgW="1091726" imgH="241195" progId="Equation.3">
                  <p:embed/>
                </p:oleObj>
              </mc:Choice>
              <mc:Fallback>
                <p:oleObj name="Equation" r:id="rId5" imgW="1091726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1987096"/>
                        <a:ext cx="245427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0629242"/>
              </p:ext>
            </p:extLst>
          </p:nvPr>
        </p:nvGraphicFramePr>
        <p:xfrm>
          <a:off x="6403975" y="2541360"/>
          <a:ext cx="25114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0" name="Equation" r:id="rId7" imgW="1117600" imgH="228600" progId="Equation.3">
                  <p:embed/>
                </p:oleObj>
              </mc:Choice>
              <mc:Fallback>
                <p:oleObj name="Equation" r:id="rId7" imgW="1117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2541360"/>
                        <a:ext cx="251142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6101460"/>
              </p:ext>
            </p:extLst>
          </p:nvPr>
        </p:nvGraphicFramePr>
        <p:xfrm>
          <a:off x="6403975" y="3081110"/>
          <a:ext cx="23399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1" name="Equation" r:id="rId9" imgW="1040948" imgH="228501" progId="Equation.3">
                  <p:embed/>
                </p:oleObj>
              </mc:Choice>
              <mc:Fallback>
                <p:oleObj name="Equation" r:id="rId9" imgW="1040948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3081110"/>
                        <a:ext cx="2339975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750959"/>
              </p:ext>
            </p:extLst>
          </p:nvPr>
        </p:nvGraphicFramePr>
        <p:xfrm>
          <a:off x="6403975" y="3620860"/>
          <a:ext cx="25114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2" name="Equation" r:id="rId11" imgW="1117600" imgH="241300" progId="Equation.3">
                  <p:embed/>
                </p:oleObj>
              </mc:Choice>
              <mc:Fallback>
                <p:oleObj name="Equation" r:id="rId11" imgW="11176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75" y="3620860"/>
                        <a:ext cx="2511425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9270350"/>
              </p:ext>
            </p:extLst>
          </p:nvPr>
        </p:nvGraphicFramePr>
        <p:xfrm>
          <a:off x="1474787" y="4457472"/>
          <a:ext cx="7269163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3" name="Equation" r:id="rId13" imgW="3238500" imgH="241300" progId="Equation.3">
                  <p:embed/>
                </p:oleObj>
              </mc:Choice>
              <mc:Fallback>
                <p:oleObj name="Equation" r:id="rId13" imgW="32385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4787" y="4457472"/>
                        <a:ext cx="7269163" cy="5429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053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47631" y="14514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graphicFrame>
        <p:nvGraphicFramePr>
          <p:cNvPr id="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1225758"/>
              </p:ext>
            </p:extLst>
          </p:nvPr>
        </p:nvGraphicFramePr>
        <p:xfrm>
          <a:off x="1145084" y="714828"/>
          <a:ext cx="7875544" cy="60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8" name="Visio" r:id="rId4" imgW="4456908" imgH="3425220" progId="Visio.Drawing.11">
                  <p:embed/>
                </p:oleObj>
              </mc:Choice>
              <mc:Fallback>
                <p:oleObj name="Visio" r:id="rId4" imgW="4456908" imgH="34252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5084" y="714828"/>
                        <a:ext cx="7875544" cy="60540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373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47631" y="14514"/>
            <a:ext cx="8004020" cy="714372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FFFF"/>
                </a:solidFill>
                <a:cs typeface="Times New Roman" pitchFamily="18" charset="0"/>
              </a:rPr>
              <a:t>Magnitude Comparator</a:t>
            </a:r>
            <a:endParaRPr lang="de-DE" sz="4000" dirty="0">
              <a:solidFill>
                <a:srgbClr val="FFFFFF"/>
              </a:solidFill>
              <a:cs typeface="Times New Roman" pitchFamily="18" charset="0"/>
            </a:endParaRPr>
          </a:p>
        </p:txBody>
      </p:sp>
      <p:pic>
        <p:nvPicPr>
          <p:cNvPr id="30722" name="Picture 2" descr="74HC85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1" r="12692"/>
          <a:stretch/>
        </p:blipFill>
        <p:spPr bwMode="auto">
          <a:xfrm>
            <a:off x="1524000" y="1143000"/>
            <a:ext cx="678942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22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c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Inside Pages">
  <a:themeElements>
    <a:clrScheme name="Custom 1">
      <a:dk1>
        <a:srgbClr val="FFFFFF"/>
      </a:dk1>
      <a:lt1>
        <a:srgbClr val="616365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iss Pro">
      <a:majorFont>
        <a:latin typeface="Bliss Pro"/>
        <a:ea typeface=""/>
        <a:cs typeface=""/>
      </a:majorFont>
      <a:minorFont>
        <a:latin typeface="Blis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Comic_Sans-Red_W_Heony">
  <a:themeElements>
    <a:clrScheme name="">
      <a:dk1>
        <a:srgbClr val="000000"/>
      </a:dk1>
      <a:lt1>
        <a:srgbClr val="FFFFFF"/>
      </a:lt1>
      <a:dk2>
        <a:srgbClr val="000000"/>
      </a:dk2>
      <a:lt2>
        <a:srgbClr val="4D4D4D"/>
      </a:lt2>
      <a:accent1>
        <a:srgbClr val="FF0000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AAAA"/>
      </a:accent5>
      <a:accent6>
        <a:srgbClr val="000000"/>
      </a:accent6>
      <a:hlink>
        <a:srgbClr val="FF0000"/>
      </a:hlink>
      <a:folHlink>
        <a:srgbClr val="00A400"/>
      </a:folHlink>
    </a:clrScheme>
    <a:fontScheme name="Comic_Sans-Red_W_Heony">
      <a:majorFont>
        <a:latin typeface="Gill Sans 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accent1"/>
          </a:buClr>
          <a:buSzPct val="90000"/>
          <a:buFont typeface="Wingdings" pitchFamily="2" charset="2"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Gill Sans MT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accent1"/>
          </a:buClr>
          <a:buSzPct val="90000"/>
          <a:buFont typeface="Wingdings" pitchFamily="2" charset="2"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Gill Sans MT" pitchFamily="34" charset="0"/>
          </a:defRPr>
        </a:defPPr>
      </a:lstStyle>
    </a:lnDef>
  </a:objectDefaults>
  <a:extraClrSchemeLst>
    <a:extraClrScheme>
      <a:clrScheme name="Comic_Sans-Red_W_Heony 1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ic_Sans-Red_W_Heon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0000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AAAAAA"/>
        </a:accent5>
        <a:accent6>
          <a:srgbClr val="000000"/>
        </a:accent6>
        <a:hlink>
          <a:srgbClr val="000000"/>
        </a:hlink>
        <a:folHlink>
          <a:srgbClr val="00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ic_Sans-Red_W_Heony 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FF0000"/>
        </a:accent1>
        <a:accent2>
          <a:srgbClr val="FFFF00"/>
        </a:accent2>
        <a:accent3>
          <a:srgbClr val="AAAAAA"/>
        </a:accent3>
        <a:accent4>
          <a:srgbClr val="DADADA"/>
        </a:accent4>
        <a:accent5>
          <a:srgbClr val="FFAAAA"/>
        </a:accent5>
        <a:accent6>
          <a:srgbClr val="E7E700"/>
        </a:accent6>
        <a:hlink>
          <a:srgbClr val="FF00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6_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Lect3</Template>
  <TotalTime>33917</TotalTime>
  <Words>467</Words>
  <Application>Microsoft Office PowerPoint</Application>
  <PresentationFormat>On-screen Show (4:3)</PresentationFormat>
  <Paragraphs>119</Paragraphs>
  <Slides>17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12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Lect3</vt:lpstr>
      <vt:lpstr>Inside Pages</vt:lpstr>
      <vt:lpstr>1_Title Page</vt:lpstr>
      <vt:lpstr>2_Title Page</vt:lpstr>
      <vt:lpstr>Comic_Sans-Red_W_Heony</vt:lpstr>
      <vt:lpstr>1_Default Design</vt:lpstr>
      <vt:lpstr>Default Design</vt:lpstr>
      <vt:lpstr>2_Default Design</vt:lpstr>
      <vt:lpstr>3_Default Design</vt:lpstr>
      <vt:lpstr>4_Default Design</vt:lpstr>
      <vt:lpstr>5_Default Design</vt:lpstr>
      <vt:lpstr>6_Default Design</vt:lpstr>
      <vt:lpstr>Equation</vt:lpstr>
      <vt:lpstr>Visio</vt:lpstr>
      <vt:lpstr>Outlines</vt:lpstr>
      <vt:lpstr>Binary Multiplier</vt:lpstr>
      <vt:lpstr>2 bit X 2 bit Multiplier</vt:lpstr>
      <vt:lpstr>4 bit X 3 bit Multiplier</vt:lpstr>
      <vt:lpstr>Magnitude Comparator</vt:lpstr>
      <vt:lpstr>Magnitude Comparator (I/p: 1 bit)</vt:lpstr>
      <vt:lpstr>Magnitude Comparator (I/p: 1 bit)</vt:lpstr>
      <vt:lpstr>Magnitude Comparator (I/p: 2 bit)</vt:lpstr>
      <vt:lpstr>Magnitude Comparator (I/p: 4 bit)</vt:lpstr>
      <vt:lpstr>Magnitude Comparator</vt:lpstr>
      <vt:lpstr>Magnitude Comparator</vt:lpstr>
      <vt:lpstr>Magnitude Comparator</vt:lpstr>
      <vt:lpstr>Magnitude Comparator</vt:lpstr>
      <vt:lpstr>Magnitude Comparator</vt:lpstr>
      <vt:lpstr>Magnitude Comparator</vt:lpstr>
      <vt:lpstr>Magnitude Comparator</vt:lpstr>
      <vt:lpstr>Magnitude Comparator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 JAMSHAID</dc:creator>
  <cp:lastModifiedBy>admin</cp:lastModifiedBy>
  <cp:revision>5984</cp:revision>
  <cp:lastPrinted>2016-08-18T03:00:43Z</cp:lastPrinted>
  <dcterms:created xsi:type="dcterms:W3CDTF">2015-08-16T10:46:29Z</dcterms:created>
  <dcterms:modified xsi:type="dcterms:W3CDTF">2019-03-10T12:55:43Z</dcterms:modified>
</cp:coreProperties>
</file>